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9" r:id="rId7"/>
    <p:sldId id="278" r:id="rId8"/>
    <p:sldId id="277" r:id="rId9"/>
    <p:sldId id="280" r:id="rId10"/>
    <p:sldId id="261" r:id="rId11"/>
    <p:sldId id="283" r:id="rId12"/>
    <p:sldId id="282" r:id="rId13"/>
    <p:sldId id="281" r:id="rId14"/>
    <p:sldId id="263" r:id="rId15"/>
    <p:sldId id="284" r:id="rId16"/>
    <p:sldId id="270" r:id="rId17"/>
    <p:sldId id="268" r:id="rId18"/>
    <p:sldId id="271" r:id="rId19"/>
    <p:sldId id="272" r:id="rId20"/>
  </p:sldIdLst>
  <p:sldSz cx="9144000" cy="5143500" type="screen16x9"/>
  <p:notesSz cx="6858000" cy="9144000"/>
  <p:embeddedFontLst>
    <p:embeddedFont>
      <p:font typeface="Josefin Sans Light" pitchFamily="2" charset="0"/>
      <p:regular r:id="rId22"/>
      <p:bold r:id="rId23"/>
      <p:italic r:id="rId24"/>
      <p:boldItalic r:id="rId25"/>
    </p:embeddedFont>
    <p:embeddedFont>
      <p:font typeface="Josefin Sans SemiBold" pitchFamily="2" charset="0"/>
      <p:regular r:id="rId26"/>
      <p:bold r:id="rId27"/>
      <p:italic r:id="rId28"/>
      <p:boldItalic r:id="rId29"/>
    </p:embeddedFont>
    <p:embeddedFont>
      <p:font typeface="Poppins" panose="000005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50" y="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c99aa6647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30c99aa6647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c99aa6647_2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0c99aa6647_2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>
          <a:extLst>
            <a:ext uri="{FF2B5EF4-FFF2-40B4-BE49-F238E27FC236}">
              <a16:creationId xmlns:a16="http://schemas.microsoft.com/office/drawing/2014/main" id="{70390299-EA29-E6EE-E4D8-41CA043B3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c99aa6647_2_268:notes">
            <a:extLst>
              <a:ext uri="{FF2B5EF4-FFF2-40B4-BE49-F238E27FC236}">
                <a16:creationId xmlns:a16="http://schemas.microsoft.com/office/drawing/2014/main" id="{9BA8D71F-AD0D-38DB-11F4-4F6DE7879D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30c99aa6647_2_268:notes">
            <a:extLst>
              <a:ext uri="{FF2B5EF4-FFF2-40B4-BE49-F238E27FC236}">
                <a16:creationId xmlns:a16="http://schemas.microsoft.com/office/drawing/2014/main" id="{A88774D8-A29F-C795-9FA4-C85EBBA8FC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998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0D681C29-0B24-88C1-4A5D-EC18834E7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34C93CB9-FE60-DCEF-AC56-88F9373780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602CC2C3-FF06-9AD3-4620-C302FB3EA3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3099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B7EB053F-5F9D-CAA0-8026-B0D222A02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c99aa6647_2_242:notes">
            <a:extLst>
              <a:ext uri="{FF2B5EF4-FFF2-40B4-BE49-F238E27FC236}">
                <a16:creationId xmlns:a16="http://schemas.microsoft.com/office/drawing/2014/main" id="{CCEDBF1B-0190-3732-5F46-61F8AEECE4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30c99aa6647_2_242:notes">
            <a:extLst>
              <a:ext uri="{FF2B5EF4-FFF2-40B4-BE49-F238E27FC236}">
                <a16:creationId xmlns:a16="http://schemas.microsoft.com/office/drawing/2014/main" id="{C58C466F-C49C-91E7-B252-AAB9E79303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48070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0c99aa6647_2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30c99aa6647_2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0c99aa6647_2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30c99aa6647_2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94794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0c99aa6647_2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30c99aa6647_2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c99aa6647_2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30c99aa6647_2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c99aa6647_2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30c99aa6647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c99aa6647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30c99aa6647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c99aa6647_2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30c99aa6647_2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0c99aa6647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30c99aa6647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313A5C70-009E-5CD6-5A6F-023AD04C5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21D710D4-08E2-B45F-C7A7-04222531C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7D9BDF88-BA7A-5C60-1D9C-E720EE328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4221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>
          <a:extLst>
            <a:ext uri="{FF2B5EF4-FFF2-40B4-BE49-F238E27FC236}">
              <a16:creationId xmlns:a16="http://schemas.microsoft.com/office/drawing/2014/main" id="{42676A44-89FE-E885-0EE3-26392FB29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c99aa6647_2_156:notes">
            <a:extLst>
              <a:ext uri="{FF2B5EF4-FFF2-40B4-BE49-F238E27FC236}">
                <a16:creationId xmlns:a16="http://schemas.microsoft.com/office/drawing/2014/main" id="{E1482C89-6184-D575-3271-3363E84830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0c99aa6647_2_156:notes">
            <a:extLst>
              <a:ext uri="{FF2B5EF4-FFF2-40B4-BE49-F238E27FC236}">
                <a16:creationId xmlns:a16="http://schemas.microsoft.com/office/drawing/2014/main" id="{9631CE27-2789-21AC-F981-A6E96A6C5B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9579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>
          <a:extLst>
            <a:ext uri="{FF2B5EF4-FFF2-40B4-BE49-F238E27FC236}">
              <a16:creationId xmlns:a16="http://schemas.microsoft.com/office/drawing/2014/main" id="{0CA9BB68-E2DE-9070-8406-1B6EEE5D4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0c99aa6647_2_182:notes">
            <a:extLst>
              <a:ext uri="{FF2B5EF4-FFF2-40B4-BE49-F238E27FC236}">
                <a16:creationId xmlns:a16="http://schemas.microsoft.com/office/drawing/2014/main" id="{2718A126-9B37-9EBB-16DA-4B5498AA4D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30c99aa6647_2_182:notes">
            <a:extLst>
              <a:ext uri="{FF2B5EF4-FFF2-40B4-BE49-F238E27FC236}">
                <a16:creationId xmlns:a16="http://schemas.microsoft.com/office/drawing/2014/main" id="{B0397EFC-1605-8DDF-9991-C743C0B9DA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123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>
          <a:extLst>
            <a:ext uri="{FF2B5EF4-FFF2-40B4-BE49-F238E27FC236}">
              <a16:creationId xmlns:a16="http://schemas.microsoft.com/office/drawing/2014/main" id="{75E27B9E-2895-81C4-49A2-40D3A0C80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0c99aa6647_2_207:notes">
            <a:extLst>
              <a:ext uri="{FF2B5EF4-FFF2-40B4-BE49-F238E27FC236}">
                <a16:creationId xmlns:a16="http://schemas.microsoft.com/office/drawing/2014/main" id="{EB5361BD-A243-A14A-156C-E90DB3002C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30c99aa6647_2_207:notes">
            <a:extLst>
              <a:ext uri="{FF2B5EF4-FFF2-40B4-BE49-F238E27FC236}">
                <a16:creationId xmlns:a16="http://schemas.microsoft.com/office/drawing/2014/main" id="{02C9EDB5-F59E-8E82-189B-CD773518A2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575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>
            <a:spLocks noGrp="1"/>
          </p:cNvSpPr>
          <p:nvPr>
            <p:ph type="pic" idx="2"/>
          </p:nvPr>
        </p:nvSpPr>
        <p:spPr>
          <a:xfrm>
            <a:off x="-18504" y="-9150"/>
            <a:ext cx="9144000" cy="51618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11700" y="42082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4231300" y="2198075"/>
            <a:ext cx="4391700" cy="29439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60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28" name="Google Shape;28;p4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9" name="Google Shape;29;p4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0" name="Google Shape;30;p4"/>
          <p:cNvCxnSpPr/>
          <p:nvPr/>
        </p:nvCxnSpPr>
        <p:spPr>
          <a:xfrm>
            <a:off x="4054957" y="2201103"/>
            <a:ext cx="0" cy="30504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5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37" name="Google Shape;37;p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2D8D6"/>
            </a:solidFill>
            <a:ln>
              <a:noFill/>
            </a:ln>
          </p:spPr>
        </p:sp>
        <p:sp>
          <p:nvSpPr>
            <p:cNvPr id="38" name="Google Shape;38;p5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>
            <a:spLocks noGrp="1"/>
          </p:cNvSpPr>
          <p:nvPr>
            <p:ph type="pic" idx="2"/>
          </p:nvPr>
        </p:nvSpPr>
        <p:spPr>
          <a:xfrm>
            <a:off x="0" y="2198075"/>
            <a:ext cx="4391700" cy="2943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1" name="Google Shape;41;p6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42" name="Google Shape;42;p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43" name="Google Shape;43;p6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4" name="Google Shape;44;p6"/>
          <p:cNvCxnSpPr/>
          <p:nvPr/>
        </p:nvCxnSpPr>
        <p:spPr>
          <a:xfrm>
            <a:off x="4824282" y="2201103"/>
            <a:ext cx="0" cy="30504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85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0" y="2380095"/>
            <a:ext cx="8629479" cy="2763351"/>
            <a:chOff x="0" y="-38100"/>
            <a:chExt cx="4545659" cy="1455621"/>
          </a:xfrm>
        </p:grpSpPr>
        <p:sp>
          <p:nvSpPr>
            <p:cNvPr id="49" name="Google Shape;49;p7"/>
            <p:cNvSpPr/>
            <p:nvPr/>
          </p:nvSpPr>
          <p:spPr>
            <a:xfrm>
              <a:off x="0" y="0"/>
              <a:ext cx="4545659" cy="1417521"/>
            </a:xfrm>
            <a:custGeom>
              <a:avLst/>
              <a:gdLst/>
              <a:ahLst/>
              <a:cxnLst/>
              <a:rect l="l" t="t" r="r" b="b"/>
              <a:pathLst>
                <a:path w="4545659" h="1417521" extrusionOk="0">
                  <a:moveTo>
                    <a:pt x="0" y="0"/>
                  </a:moveTo>
                  <a:lnTo>
                    <a:pt x="4545659" y="0"/>
                  </a:lnTo>
                  <a:lnTo>
                    <a:pt x="4545659" y="1417521"/>
                  </a:lnTo>
                  <a:lnTo>
                    <a:pt x="0" y="1417521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50" name="Google Shape;50;p7"/>
            <p:cNvSpPr txBox="1"/>
            <p:nvPr/>
          </p:nvSpPr>
          <p:spPr>
            <a:xfrm>
              <a:off x="0" y="-38100"/>
              <a:ext cx="4545600" cy="145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1" name="Google Shape;5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460052"/>
            <a:ext cx="9144003" cy="27633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4491900" cy="19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B3D1B"/>
              </a:buClr>
              <a:buSzPts val="4800"/>
              <a:buNone/>
              <a:defRPr sz="4800">
                <a:solidFill>
                  <a:srgbClr val="2B3D1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55" name="Google Shape;55;p7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56" name="Google Shape;56;p7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59" name="Google Shape;59;p8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60" name="Google Shape;60;p8"/>
            <p:cNvSpPr txBox="1"/>
            <p:nvPr/>
          </p:nvSpPr>
          <p:spPr>
            <a:xfrm>
              <a:off x="0" y="-38100"/>
              <a:ext cx="2709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0" y="-72325"/>
            <a:ext cx="4103470" cy="5215727"/>
            <a:chOff x="0" y="-38100"/>
            <a:chExt cx="1718803" cy="2747433"/>
          </a:xfrm>
        </p:grpSpPr>
        <p:sp>
          <p:nvSpPr>
            <p:cNvPr id="62" name="Google Shape;62;p8"/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63" name="Google Shape;63;p8"/>
            <p:cNvSpPr txBox="1"/>
            <p:nvPr/>
          </p:nvSpPr>
          <p:spPr>
            <a:xfrm>
              <a:off x="0" y="-38100"/>
              <a:ext cx="1718700" cy="27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4" name="Google Shape;64;p8"/>
          <p:cNvCxnSpPr/>
          <p:nvPr/>
        </p:nvCxnSpPr>
        <p:spPr>
          <a:xfrm>
            <a:off x="4629159" y="724077"/>
            <a:ext cx="0" cy="442980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39474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3947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710900" y="724075"/>
            <a:ext cx="3660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-986746"/>
            <a:ext cx="9144003" cy="61302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9"/>
          <p:cNvCxnSpPr/>
          <p:nvPr/>
        </p:nvCxnSpPr>
        <p:spPr>
          <a:xfrm>
            <a:off x="519113" y="2571750"/>
            <a:ext cx="0" cy="2737800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9"/>
          <p:cNvSpPr txBox="1">
            <a:spLocks noGrp="1"/>
          </p:cNvSpPr>
          <p:nvPr>
            <p:ph type="body" idx="1"/>
          </p:nvPr>
        </p:nvSpPr>
        <p:spPr>
          <a:xfrm>
            <a:off x="860925" y="4230575"/>
            <a:ext cx="54495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 Light"/>
              <a:buNone/>
              <a:defRPr sz="2800"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 Light"/>
              <a:buChar char="●"/>
              <a:defRPr sz="1800">
                <a:solidFill>
                  <a:schemeClr val="dk2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 Light"/>
              <a:buChar char="○"/>
              <a:defRPr>
                <a:solidFill>
                  <a:schemeClr val="dk2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●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○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●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○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Light"/>
              <a:buChar char="■"/>
              <a:defRPr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1"/>
          <p:cNvPicPr preferRelativeResize="0"/>
          <p:nvPr/>
        </p:nvPicPr>
        <p:blipFill>
          <a:blip r:embed="rId3"/>
          <a:srcRect/>
          <a:stretch/>
        </p:blipFill>
        <p:spPr>
          <a:xfrm>
            <a:off x="4571999" y="1"/>
            <a:ext cx="4572000" cy="4366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1"/>
          <p:cNvGrpSpPr/>
          <p:nvPr/>
        </p:nvGrpSpPr>
        <p:grpSpPr>
          <a:xfrm>
            <a:off x="0" y="-72331"/>
            <a:ext cx="4572000" cy="5215830"/>
            <a:chOff x="0" y="-38100"/>
            <a:chExt cx="2408296" cy="2747433"/>
          </a:xfrm>
        </p:grpSpPr>
        <p:sp>
          <p:nvSpPr>
            <p:cNvPr id="82" name="Google Shape;82;p11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 extrusionOk="0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83" name="Google Shape;83;p11"/>
            <p:cNvSpPr txBox="1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5" name="Google Shape;85;p11"/>
          <p:cNvPicPr preferRelativeResize="0"/>
          <p:nvPr/>
        </p:nvPicPr>
        <p:blipFill rotWithShape="1">
          <a:blip r:embed="rId4">
            <a:alphaModFix/>
          </a:blip>
          <a:srcRect t="79136" r="50000"/>
          <a:stretch/>
        </p:blipFill>
        <p:spPr>
          <a:xfrm>
            <a:off x="0" y="4070375"/>
            <a:ext cx="4571899" cy="107312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/>
          <p:nvPr/>
        </p:nvSpPr>
        <p:spPr>
          <a:xfrm>
            <a:off x="273756" y="2911169"/>
            <a:ext cx="4701300" cy="1330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3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Josefin Sans Light" pitchFamily="2" charset="0"/>
              </a:rPr>
              <a:t>Kenya E-commerce Review Analysis</a:t>
            </a:r>
          </a:p>
          <a:p>
            <a:pPr marL="0" marR="0" lvl="0" indent="0" algn="l" rtl="0">
              <a:lnSpc>
                <a:spcPct val="93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Josefin Sans Light" pitchFamily="2" charset="0"/>
              </a:rPr>
              <a:t>Uncovering the Truth Behind Online Ratings</a:t>
            </a:r>
            <a:endParaRPr sz="1200" dirty="0">
              <a:solidFill>
                <a:schemeClr val="bg1"/>
              </a:solidFill>
              <a:latin typeface="Josefin Sans Light" pitchFamily="2" charset="0"/>
            </a:endParaRPr>
          </a:p>
        </p:txBody>
      </p:sp>
      <p:sp>
        <p:nvSpPr>
          <p:cNvPr id="87" name="Google Shape;87;p11"/>
          <p:cNvSpPr txBox="1"/>
          <p:nvPr/>
        </p:nvSpPr>
        <p:spPr>
          <a:xfrm>
            <a:off x="4767424" y="4559475"/>
            <a:ext cx="17244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88" name="Google Shape;88;p11"/>
          <p:cNvSpPr txBox="1"/>
          <p:nvPr/>
        </p:nvSpPr>
        <p:spPr>
          <a:xfrm>
            <a:off x="7917775" y="4559475"/>
            <a:ext cx="12261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July 2025</a:t>
            </a:r>
            <a:endParaRPr sz="700" dirty="0"/>
          </a:p>
        </p:txBody>
      </p:sp>
      <p:cxnSp>
        <p:nvCxnSpPr>
          <p:cNvPr id="89" name="Google Shape;89;p11"/>
          <p:cNvCxnSpPr/>
          <p:nvPr/>
        </p:nvCxnSpPr>
        <p:spPr>
          <a:xfrm>
            <a:off x="6529050" y="4732021"/>
            <a:ext cx="1098222" cy="0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8629652" cy="57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/>
          <p:cNvSpPr/>
          <p:nvPr/>
        </p:nvSpPr>
        <p:spPr>
          <a:xfrm flipH="1">
            <a:off x="0" y="0"/>
            <a:ext cx="9144000" cy="6126480"/>
          </a:xfrm>
          <a:custGeom>
            <a:avLst/>
            <a:gdLst/>
            <a:ahLst/>
            <a:cxnLst/>
            <a:rect l="l" t="t" r="r" b="b"/>
            <a:pathLst>
              <a:path w="18288000" h="12252960" extrusionOk="0">
                <a:moveTo>
                  <a:pt x="18288000" y="0"/>
                </a:moveTo>
                <a:lnTo>
                  <a:pt x="0" y="0"/>
                </a:lnTo>
                <a:lnTo>
                  <a:pt x="0" y="12252960"/>
                </a:lnTo>
                <a:lnTo>
                  <a:pt x="18288000" y="1225296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7" name="Google Shape;167;p16"/>
          <p:cNvGrpSpPr/>
          <p:nvPr/>
        </p:nvGrpSpPr>
        <p:grpSpPr>
          <a:xfrm>
            <a:off x="3430278" y="2096699"/>
            <a:ext cx="2230054" cy="2255209"/>
            <a:chOff x="0" y="-38100"/>
            <a:chExt cx="1000898" cy="1534814"/>
          </a:xfrm>
        </p:grpSpPr>
        <p:sp>
          <p:nvSpPr>
            <p:cNvPr id="168" name="Google Shape;168;p16"/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69" name="Google Shape;169;p16"/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6"/>
          <p:cNvGrpSpPr/>
          <p:nvPr/>
        </p:nvGrpSpPr>
        <p:grpSpPr>
          <a:xfrm>
            <a:off x="6064443" y="2098156"/>
            <a:ext cx="2230053" cy="2255208"/>
            <a:chOff x="0" y="-38100"/>
            <a:chExt cx="1000898" cy="1534814"/>
          </a:xfrm>
        </p:grpSpPr>
        <p:sp>
          <p:nvSpPr>
            <p:cNvPr id="171" name="Google Shape;171;p16"/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72" name="Google Shape;172;p16"/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/>
          <p:cNvSpPr txBox="1"/>
          <p:nvPr/>
        </p:nvSpPr>
        <p:spPr>
          <a:xfrm>
            <a:off x="514350" y="1288018"/>
            <a:ext cx="2513565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Findings</a:t>
            </a:r>
            <a:endParaRPr sz="700" dirty="0"/>
          </a:p>
        </p:txBody>
      </p:sp>
      <p:sp>
        <p:nvSpPr>
          <p:cNvPr id="179" name="Google Shape;179;p16"/>
          <p:cNvSpPr txBox="1"/>
          <p:nvPr/>
        </p:nvSpPr>
        <p:spPr>
          <a:xfrm>
            <a:off x="3907953" y="2406535"/>
            <a:ext cx="1339702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Sentiments and star- ratings mostly aligned but </a:t>
            </a:r>
            <a:r>
              <a:rPr lang="en" sz="900" b="1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some mismatches suggest the possibility of some review manipulations</a:t>
            </a:r>
            <a:r>
              <a:rPr lang="en" sz="90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/>
          </a:p>
        </p:txBody>
      </p:sp>
      <p:sp>
        <p:nvSpPr>
          <p:cNvPr id="180" name="Google Shape;180;p16"/>
          <p:cNvSpPr txBox="1"/>
          <p:nvPr/>
        </p:nvSpPr>
        <p:spPr>
          <a:xfrm>
            <a:off x="6500037" y="2406535"/>
            <a:ext cx="1378685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Products with only generic or overly repetitive reviews tended to show signs of </a:t>
            </a:r>
            <a:r>
              <a:rPr lang="en" sz="900" b="1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low trustworthiness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700" dirty="0"/>
          </a:p>
        </p:txBody>
      </p:sp>
      <p:grpSp>
        <p:nvGrpSpPr>
          <p:cNvPr id="181" name="Google Shape;181;p16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82" name="Google Shape;182;p1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83" name="Google Shape;183;p16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4" name="Google Shape;184;p16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16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16"/>
          <p:cNvSpPr txBox="1"/>
          <p:nvPr/>
        </p:nvSpPr>
        <p:spPr>
          <a:xfrm rot="-5400000">
            <a:off x="8522455" y="1777837"/>
            <a:ext cx="704926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Your Company</a:t>
            </a:r>
            <a:endParaRPr sz="700"/>
          </a:p>
        </p:txBody>
      </p:sp>
      <p:sp>
        <p:nvSpPr>
          <p:cNvPr id="187" name="Google Shape;187;p16"/>
          <p:cNvSpPr txBox="1"/>
          <p:nvPr/>
        </p:nvSpPr>
        <p:spPr>
          <a:xfrm rot="-5400000">
            <a:off x="8601687" y="578667"/>
            <a:ext cx="546464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2024</a:t>
            </a:r>
            <a:endParaRPr sz="700"/>
          </a:p>
        </p:txBody>
      </p:sp>
      <p:cxnSp>
        <p:nvCxnSpPr>
          <p:cNvPr id="188" name="Google Shape;188;p16"/>
          <p:cNvCxnSpPr/>
          <p:nvPr/>
        </p:nvCxnSpPr>
        <p:spPr>
          <a:xfrm>
            <a:off x="514350" y="215142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" name="Google Shape;167;p16">
            <a:extLst>
              <a:ext uri="{FF2B5EF4-FFF2-40B4-BE49-F238E27FC236}">
                <a16:creationId xmlns:a16="http://schemas.microsoft.com/office/drawing/2014/main" id="{7EEA6646-2D4E-2A77-C00D-40A575D20072}"/>
              </a:ext>
            </a:extLst>
          </p:cNvPr>
          <p:cNvGrpSpPr/>
          <p:nvPr/>
        </p:nvGrpSpPr>
        <p:grpSpPr>
          <a:xfrm>
            <a:off x="750927" y="2096699"/>
            <a:ext cx="2230054" cy="2255209"/>
            <a:chOff x="0" y="-38100"/>
            <a:chExt cx="1000898" cy="1534814"/>
          </a:xfrm>
        </p:grpSpPr>
        <p:sp>
          <p:nvSpPr>
            <p:cNvPr id="3" name="Google Shape;168;p16">
              <a:extLst>
                <a:ext uri="{FF2B5EF4-FFF2-40B4-BE49-F238E27FC236}">
                  <a16:creationId xmlns:a16="http://schemas.microsoft.com/office/drawing/2014/main" id="{152601A8-0584-AC11-E61A-0084D471AC3D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4" name="Google Shape;169;p16">
              <a:extLst>
                <a:ext uri="{FF2B5EF4-FFF2-40B4-BE49-F238E27FC236}">
                  <a16:creationId xmlns:a16="http://schemas.microsoft.com/office/drawing/2014/main" id="{B59401AA-4064-C568-8F81-E8812ECE85ED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Google Shape;179;p16">
            <a:extLst>
              <a:ext uri="{FF2B5EF4-FFF2-40B4-BE49-F238E27FC236}">
                <a16:creationId xmlns:a16="http://schemas.microsoft.com/office/drawing/2014/main" id="{1AD4A960-4260-F5C8-AE3D-8813AE41D511}"/>
              </a:ext>
            </a:extLst>
          </p:cNvPr>
          <p:cNvSpPr txBox="1"/>
          <p:nvPr/>
        </p:nvSpPr>
        <p:spPr>
          <a:xfrm>
            <a:off x="1265277" y="2406535"/>
            <a:ext cx="1208565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Most reviews were </a:t>
            </a:r>
            <a:r>
              <a:rPr lang="en" sz="900" b="1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positive</a:t>
            </a: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, but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 there were several products where ratings did not reflect the review text – a potential red flag. </a:t>
            </a:r>
            <a:endParaRPr sz="7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>
          <a:extLst>
            <a:ext uri="{FF2B5EF4-FFF2-40B4-BE49-F238E27FC236}">
              <a16:creationId xmlns:a16="http://schemas.microsoft.com/office/drawing/2014/main" id="{EC5AE32C-A7B1-EABC-4EE8-A9765F41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21">
            <a:extLst>
              <a:ext uri="{FF2B5EF4-FFF2-40B4-BE49-F238E27FC236}">
                <a16:creationId xmlns:a16="http://schemas.microsoft.com/office/drawing/2014/main" id="{428C6931-B675-2874-697D-205E8B0464BF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84" name="Google Shape;284;p21">
              <a:extLst>
                <a:ext uri="{FF2B5EF4-FFF2-40B4-BE49-F238E27FC236}">
                  <a16:creationId xmlns:a16="http://schemas.microsoft.com/office/drawing/2014/main" id="{6FBC91F0-D743-7C4D-DB3A-E00A9F997FD6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85" name="Google Shape;285;p21">
              <a:extLst>
                <a:ext uri="{FF2B5EF4-FFF2-40B4-BE49-F238E27FC236}">
                  <a16:creationId xmlns:a16="http://schemas.microsoft.com/office/drawing/2014/main" id="{016AAA1C-6491-4D3C-3C39-91C0DD316FBE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21">
            <a:extLst>
              <a:ext uri="{FF2B5EF4-FFF2-40B4-BE49-F238E27FC236}">
                <a16:creationId xmlns:a16="http://schemas.microsoft.com/office/drawing/2014/main" id="{3CA47A37-A6C4-2BA9-729A-42E1C08BF447}"/>
              </a:ext>
            </a:extLst>
          </p:cNvPr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287" name="Google Shape;287;p21">
              <a:extLst>
                <a:ext uri="{FF2B5EF4-FFF2-40B4-BE49-F238E27FC236}">
                  <a16:creationId xmlns:a16="http://schemas.microsoft.com/office/drawing/2014/main" id="{4564F6AB-C686-66E7-615C-B20EF30FCDA2}"/>
                </a:ext>
              </a:extLst>
            </p:cNvPr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88" name="Google Shape;288;p21">
              <a:extLst>
                <a:ext uri="{FF2B5EF4-FFF2-40B4-BE49-F238E27FC236}">
                  <a16:creationId xmlns:a16="http://schemas.microsoft.com/office/drawing/2014/main" id="{A9CBC596-92A4-806C-A903-DBECA2A58B71}"/>
                </a:ext>
              </a:extLst>
            </p:cNvPr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89" name="Google Shape;289;p21">
            <a:extLst>
              <a:ext uri="{FF2B5EF4-FFF2-40B4-BE49-F238E27FC236}">
                <a16:creationId xmlns:a16="http://schemas.microsoft.com/office/drawing/2014/main" id="{90365472-AEF3-1143-59EB-A80DEB06B30A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0" name="Google Shape;290;p21">
            <a:extLst>
              <a:ext uri="{FF2B5EF4-FFF2-40B4-BE49-F238E27FC236}">
                <a16:creationId xmlns:a16="http://schemas.microsoft.com/office/drawing/2014/main" id="{8DB83297-C5E0-4617-54CC-59BC20CA8BEA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1" name="Google Shape;291;p21">
            <a:extLst>
              <a:ext uri="{FF2B5EF4-FFF2-40B4-BE49-F238E27FC236}">
                <a16:creationId xmlns:a16="http://schemas.microsoft.com/office/drawing/2014/main" id="{8FD02C7A-F103-BBFA-6326-9A96F7D48B8A}"/>
              </a:ext>
            </a:extLst>
          </p:cNvPr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292" name="Google Shape;292;p21">
            <a:extLst>
              <a:ext uri="{FF2B5EF4-FFF2-40B4-BE49-F238E27FC236}">
                <a16:creationId xmlns:a16="http://schemas.microsoft.com/office/drawing/2014/main" id="{3DE7F518-6550-6A13-BDFC-9857687DFA72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293" name="Google Shape;293;p21">
            <a:extLst>
              <a:ext uri="{FF2B5EF4-FFF2-40B4-BE49-F238E27FC236}">
                <a16:creationId xmlns:a16="http://schemas.microsoft.com/office/drawing/2014/main" id="{DD07E863-00C0-9AFC-236F-0732A1BCBAA8}"/>
              </a:ext>
            </a:extLst>
          </p:cNvPr>
          <p:cNvSpPr txBox="1"/>
          <p:nvPr/>
        </p:nvSpPr>
        <p:spPr>
          <a:xfrm>
            <a:off x="516999" y="739862"/>
            <a:ext cx="3520988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Sentiment Breakdown</a:t>
            </a:r>
            <a:endParaRPr sz="700" dirty="0"/>
          </a:p>
        </p:txBody>
      </p:sp>
      <p:sp>
        <p:nvSpPr>
          <p:cNvPr id="294" name="Google Shape;294;p21">
            <a:extLst>
              <a:ext uri="{FF2B5EF4-FFF2-40B4-BE49-F238E27FC236}">
                <a16:creationId xmlns:a16="http://schemas.microsoft.com/office/drawing/2014/main" id="{115D7ED9-C427-25E2-0641-662B66A6A6EA}"/>
              </a:ext>
            </a:extLst>
          </p:cNvPr>
          <p:cNvSpPr txBox="1"/>
          <p:nvPr/>
        </p:nvSpPr>
        <p:spPr>
          <a:xfrm>
            <a:off x="543625" y="2162908"/>
            <a:ext cx="1733869" cy="1362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This is the overall sentiment breakdown 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based on text analysis</a:t>
            </a: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, it goes as follows: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Positive – 59.7%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Neutral – 33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.5%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b="1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Negative – 6.8</a:t>
            </a:r>
            <a:r>
              <a:rPr lang="en" sz="900" b="1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9849C6-0C37-DE86-55BE-B1C8AF11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981" y="198474"/>
            <a:ext cx="4769258" cy="453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6818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796A1DC6-C9DE-019A-AB64-449006BDE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1DBCA152-2168-E44E-D607-B38B3B81C2B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B592B66F-DBAB-2BDE-0281-C6FA88D76BBC}"/>
              </a:ext>
            </a:extLst>
          </p:cNvPr>
          <p:cNvSpPr txBox="1"/>
          <p:nvPr/>
        </p:nvSpPr>
        <p:spPr>
          <a:xfrm>
            <a:off x="685641" y="113991"/>
            <a:ext cx="786606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600" dirty="0">
                <a:solidFill>
                  <a:srgbClr val="FFFFFF"/>
                </a:solidFill>
                <a:latin typeface="Josefin Sans Light"/>
                <a:sym typeface="Josefin Sans Light"/>
              </a:rPr>
              <a:t>Sentiment based on review stars vs text</a:t>
            </a:r>
            <a:endParaRPr kumimoji="0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5218B7CE-ACA1-DA2B-F0DD-0D82902B3ED5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57F912E8-C48B-EB12-0A86-C2731DDED9E2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5FCC7B3F-D4FE-6BAF-C4AF-BEF213CF4C3C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C1F13B6E-837B-5F5F-7983-C782EC1B8A2D}"/>
              </a:ext>
            </a:extLst>
          </p:cNvPr>
          <p:cNvSpPr txBox="1"/>
          <p:nvPr/>
        </p:nvSpPr>
        <p:spPr>
          <a:xfrm rot="-5400000">
            <a:off x="8510132" y="1774785"/>
            <a:ext cx="729572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7A2D07B2-26F6-4414-CAAC-866DC4530F46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E492CC39-A076-B0AB-8AF9-B00C4BE649A3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A4D7923F-2E8B-1069-DE0C-F1786AFBD503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3021B35-F6F4-F4B0-383A-35626499A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41" y="1161100"/>
            <a:ext cx="774573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2812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255">
          <a:extLst>
            <a:ext uri="{FF2B5EF4-FFF2-40B4-BE49-F238E27FC236}">
              <a16:creationId xmlns:a16="http://schemas.microsoft.com/office/drawing/2014/main" id="{B75CF257-DC27-2498-7849-AFD0463C0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0">
            <a:extLst>
              <a:ext uri="{FF2B5EF4-FFF2-40B4-BE49-F238E27FC236}">
                <a16:creationId xmlns:a16="http://schemas.microsoft.com/office/drawing/2014/main" id="{D8AA069A-646E-6E58-5E50-AE5FB5DB0A9D}"/>
              </a:ext>
            </a:extLst>
          </p:cNvPr>
          <p:cNvGrpSpPr/>
          <p:nvPr/>
        </p:nvGrpSpPr>
        <p:grpSpPr>
          <a:xfrm>
            <a:off x="0" y="2380094"/>
            <a:ext cx="8629650" cy="2763406"/>
            <a:chOff x="0" y="-38100"/>
            <a:chExt cx="4545659" cy="1455621"/>
          </a:xfrm>
        </p:grpSpPr>
        <p:sp>
          <p:nvSpPr>
            <p:cNvPr id="257" name="Google Shape;257;p20">
              <a:extLst>
                <a:ext uri="{FF2B5EF4-FFF2-40B4-BE49-F238E27FC236}">
                  <a16:creationId xmlns:a16="http://schemas.microsoft.com/office/drawing/2014/main" id="{A2273A96-0643-F7C0-902E-8D3FE5A42E08}"/>
                </a:ext>
              </a:extLst>
            </p:cNvPr>
            <p:cNvSpPr/>
            <p:nvPr/>
          </p:nvSpPr>
          <p:spPr>
            <a:xfrm>
              <a:off x="0" y="0"/>
              <a:ext cx="4545659" cy="1417521"/>
            </a:xfrm>
            <a:custGeom>
              <a:avLst/>
              <a:gdLst/>
              <a:ahLst/>
              <a:cxnLst/>
              <a:rect l="l" t="t" r="r" b="b"/>
              <a:pathLst>
                <a:path w="4545659" h="1417521" extrusionOk="0">
                  <a:moveTo>
                    <a:pt x="0" y="0"/>
                  </a:moveTo>
                  <a:lnTo>
                    <a:pt x="4545659" y="0"/>
                  </a:lnTo>
                  <a:lnTo>
                    <a:pt x="4545659" y="1417521"/>
                  </a:lnTo>
                  <a:lnTo>
                    <a:pt x="0" y="1417521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5DE529A7-B310-F0AA-7849-4C204ACE17D7}"/>
                </a:ext>
              </a:extLst>
            </p:cNvPr>
            <p:cNvSpPr txBox="1"/>
            <p:nvPr/>
          </p:nvSpPr>
          <p:spPr>
            <a:xfrm>
              <a:off x="0" y="-38100"/>
              <a:ext cx="4545659" cy="14556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9" name="Google Shape;259;p20">
            <a:extLst>
              <a:ext uri="{FF2B5EF4-FFF2-40B4-BE49-F238E27FC236}">
                <a16:creationId xmlns:a16="http://schemas.microsoft.com/office/drawing/2014/main" id="{CAA9143E-8E25-1DB8-F746-61C0C4BA25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05100"/>
            <a:ext cx="9144003" cy="27633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7C3C0769-ACD1-6839-21E1-EEED3AF10C9B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2ADC292D-5A6F-EE80-BBC2-A64081F4E084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AAD13B85-D0CA-429B-FF42-49493A459F51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63" name="Google Shape;263;p20">
            <a:extLst>
              <a:ext uri="{FF2B5EF4-FFF2-40B4-BE49-F238E27FC236}">
                <a16:creationId xmlns:a16="http://schemas.microsoft.com/office/drawing/2014/main" id="{09E31B7C-4466-486B-F736-E15685C5EB80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4" name="Google Shape;264;p20">
            <a:extLst>
              <a:ext uri="{FF2B5EF4-FFF2-40B4-BE49-F238E27FC236}">
                <a16:creationId xmlns:a16="http://schemas.microsoft.com/office/drawing/2014/main" id="{5D753B3D-1650-1E53-97B8-F05DAC3B7F9B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p20">
            <a:extLst>
              <a:ext uri="{FF2B5EF4-FFF2-40B4-BE49-F238E27FC236}">
                <a16:creationId xmlns:a16="http://schemas.microsoft.com/office/drawing/2014/main" id="{B4E083EB-5B1B-D8F1-43C8-C12274EB9FD2}"/>
              </a:ext>
            </a:extLst>
          </p:cNvPr>
          <p:cNvSpPr txBox="1"/>
          <p:nvPr/>
        </p:nvSpPr>
        <p:spPr>
          <a:xfrm rot="-5400000">
            <a:off x="8485323" y="1799594"/>
            <a:ext cx="77919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6" name="Google Shape;266;p20">
            <a:extLst>
              <a:ext uri="{FF2B5EF4-FFF2-40B4-BE49-F238E27FC236}">
                <a16:creationId xmlns:a16="http://schemas.microsoft.com/office/drawing/2014/main" id="{C30095B6-A02C-32BA-7AE4-8D4C10BD9F2A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7" name="Google Shape;267;p20">
            <a:extLst>
              <a:ext uri="{FF2B5EF4-FFF2-40B4-BE49-F238E27FC236}">
                <a16:creationId xmlns:a16="http://schemas.microsoft.com/office/drawing/2014/main" id="{49D7E0B6-C6EB-06D4-089F-7414668E26ED}"/>
              </a:ext>
            </a:extLst>
          </p:cNvPr>
          <p:cNvSpPr txBox="1"/>
          <p:nvPr/>
        </p:nvSpPr>
        <p:spPr>
          <a:xfrm>
            <a:off x="500818" y="603735"/>
            <a:ext cx="3704190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What This Means?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1" name="Google Shape;271;p20">
            <a:extLst>
              <a:ext uri="{FF2B5EF4-FFF2-40B4-BE49-F238E27FC236}">
                <a16:creationId xmlns:a16="http://schemas.microsoft.com/office/drawing/2014/main" id="{D018B483-9EC7-E9B1-EE5C-D26AE84216BD}"/>
              </a:ext>
            </a:extLst>
          </p:cNvPr>
          <p:cNvSpPr txBox="1"/>
          <p:nvPr/>
        </p:nvSpPr>
        <p:spPr>
          <a:xfrm>
            <a:off x="715507" y="3626755"/>
            <a:ext cx="15705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This encourages caution – a 5-star rating does not always mean a great product.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2" name="Google Shape;272;p20">
            <a:extLst>
              <a:ext uri="{FF2B5EF4-FFF2-40B4-BE49-F238E27FC236}">
                <a16:creationId xmlns:a16="http://schemas.microsoft.com/office/drawing/2014/main" id="{3C99D3FD-740B-AF36-BEC9-99E6A8F6E557}"/>
              </a:ext>
            </a:extLst>
          </p:cNvPr>
          <p:cNvSpPr txBox="1"/>
          <p:nvPr/>
        </p:nvSpPr>
        <p:spPr>
          <a:xfrm>
            <a:off x="3595281" y="3637942"/>
            <a:ext cx="1570529" cy="58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D2D8D6"/>
                </a:solidFill>
                <a:latin typeface="Poppins"/>
                <a:cs typeface="Poppins"/>
                <a:sym typeface="Poppins"/>
              </a:rPr>
              <a:t>Highlights the need for fair visibility and protection against unfair practices.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3" name="Google Shape;273;p20">
            <a:extLst>
              <a:ext uri="{FF2B5EF4-FFF2-40B4-BE49-F238E27FC236}">
                <a16:creationId xmlns:a16="http://schemas.microsoft.com/office/drawing/2014/main" id="{65E14500-1859-CA1C-65DA-C378A2883B5C}"/>
              </a:ext>
            </a:extLst>
          </p:cNvPr>
          <p:cNvSpPr txBox="1"/>
          <p:nvPr/>
        </p:nvSpPr>
        <p:spPr>
          <a:xfrm>
            <a:off x="6627391" y="3626755"/>
            <a:ext cx="157052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Demostrates how </a:t>
            </a:r>
            <a:r>
              <a:rPr lang="en" sz="900" b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automated review-checking tools </a:t>
            </a:r>
            <a:r>
              <a:rPr lang="en" sz="900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could help identify suspicious listings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.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20">
            <a:extLst>
              <a:ext uri="{FF2B5EF4-FFF2-40B4-BE49-F238E27FC236}">
                <a16:creationId xmlns:a16="http://schemas.microsoft.com/office/drawing/2014/main" id="{C1544986-C7E1-D8B4-F45F-43F0C80D5754}"/>
              </a:ext>
            </a:extLst>
          </p:cNvPr>
          <p:cNvSpPr txBox="1"/>
          <p:nvPr/>
        </p:nvSpPr>
        <p:spPr>
          <a:xfrm>
            <a:off x="635100" y="3074350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9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cs typeface="Arial"/>
                <a:sym typeface="Josefin Sans Light"/>
              </a:rPr>
              <a:t>For customers: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5" name="Google Shape;275;p20">
            <a:extLst>
              <a:ext uri="{FF2B5EF4-FFF2-40B4-BE49-F238E27FC236}">
                <a16:creationId xmlns:a16="http://schemas.microsoft.com/office/drawing/2014/main" id="{29373FDD-7047-16AA-A9AF-65414C13F27A}"/>
              </a:ext>
            </a:extLst>
          </p:cNvPr>
          <p:cNvSpPr txBox="1"/>
          <p:nvPr/>
        </p:nvSpPr>
        <p:spPr>
          <a:xfrm>
            <a:off x="3509083" y="3074349"/>
            <a:ext cx="1913522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D2D8D6"/>
                </a:solidFill>
                <a:latin typeface="Josefin Sans Light"/>
                <a:sym typeface="Josefin Sans Light"/>
              </a:rPr>
              <a:t>For Honest Sellers: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6" name="Google Shape;276;p20">
            <a:extLst>
              <a:ext uri="{FF2B5EF4-FFF2-40B4-BE49-F238E27FC236}">
                <a16:creationId xmlns:a16="http://schemas.microsoft.com/office/drawing/2014/main" id="{3377D486-E1D8-A87C-7E1E-3E725B9FD399}"/>
              </a:ext>
            </a:extLst>
          </p:cNvPr>
          <p:cNvSpPr txBox="1"/>
          <p:nvPr/>
        </p:nvSpPr>
        <p:spPr>
          <a:xfrm>
            <a:off x="6546984" y="3072438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D2D8D6"/>
                </a:solidFill>
                <a:latin typeface="Josefin Sans Light"/>
                <a:sym typeface="Josefin Sans Light"/>
              </a:rPr>
              <a:t>For Platforms: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78" name="Google Shape;278;p20">
            <a:extLst>
              <a:ext uri="{FF2B5EF4-FFF2-40B4-BE49-F238E27FC236}">
                <a16:creationId xmlns:a16="http://schemas.microsoft.com/office/drawing/2014/main" id="{6F08155B-8A09-6971-3B8B-3FF988D695D1}"/>
              </a:ext>
            </a:extLst>
          </p:cNvPr>
          <p:cNvCxnSpPr/>
          <p:nvPr/>
        </p:nvCxnSpPr>
        <p:spPr>
          <a:xfrm>
            <a:off x="4963268" y="-2134997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F1F827B-8D41-051E-8FE2-B861643944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264197" y="0"/>
            <a:ext cx="3365448" cy="160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8541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/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Conclusion</a:t>
            </a:r>
            <a:endParaRPr sz="700" dirty="0"/>
          </a:p>
        </p:txBody>
      </p:sp>
      <p:grpSp>
        <p:nvGrpSpPr>
          <p:cNvPr id="221" name="Google Shape;221;p18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/>
          <p:cNvSpPr txBox="1"/>
          <p:nvPr/>
        </p:nvSpPr>
        <p:spPr>
          <a:xfrm rot="-5400000">
            <a:off x="8478234" y="1806682"/>
            <a:ext cx="79336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225" name="Google Shape;225;p18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226" name="Google Shape;226;p18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/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 dirty="0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04.</a:t>
            </a:r>
            <a:endParaRPr sz="700" dirty="0"/>
          </a:p>
        </p:txBody>
      </p:sp>
      <p:cxnSp>
        <p:nvCxnSpPr>
          <p:cNvPr id="229" name="Google Shape;229;p18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0E995AB-AD78-74EC-F9F4-58C9A675C6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73" r="27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EBFCD7-1CAA-DEA9-A043-DABABCC8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1F5D6-EDA2-49B5-0A96-EFDBF828BD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latin typeface="Poppins" panose="00000500000000000000" pitchFamily="2" charset="0"/>
                <a:cs typeface="Poppins" panose="00000500000000000000" pitchFamily="2" charset="0"/>
              </a:rPr>
              <a:t>This project provides </a:t>
            </a:r>
            <a:r>
              <a:rPr lang="en-US" sz="1400" b="1" dirty="0">
                <a:latin typeface="Poppins" panose="00000500000000000000" pitchFamily="2" charset="0"/>
                <a:cs typeface="Poppins" panose="00000500000000000000" pitchFamily="2" charset="0"/>
              </a:rPr>
              <a:t>a data-driven lens into the reality behind online reviews</a:t>
            </a:r>
            <a:r>
              <a:rPr lang="en-US" sz="1400" dirty="0">
                <a:latin typeface="Poppins" panose="00000500000000000000" pitchFamily="2" charset="0"/>
                <a:cs typeface="Poppins" panose="00000500000000000000" pitchFamily="2" charset="0"/>
              </a:rPr>
              <a:t> in Kenya's digital market. By combining technology and real-world observation, it supports the need for better transparency — and sparks conversation around ethical practices in e-commerce.</a:t>
            </a:r>
          </a:p>
        </p:txBody>
      </p:sp>
      <p:cxnSp>
        <p:nvCxnSpPr>
          <p:cNvPr id="7" name="Google Shape;227;p18">
            <a:extLst>
              <a:ext uri="{FF2B5EF4-FFF2-40B4-BE49-F238E27FC236}">
                <a16:creationId xmlns:a16="http://schemas.microsoft.com/office/drawing/2014/main" id="{F6DF638E-552B-F42D-F987-58CBBE9A24FE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Google Shape;225;p18">
            <a:extLst>
              <a:ext uri="{FF2B5EF4-FFF2-40B4-BE49-F238E27FC236}">
                <a16:creationId xmlns:a16="http://schemas.microsoft.com/office/drawing/2014/main" id="{4C49452C-12C7-4834-B19F-1A85F1D4E202}"/>
              </a:ext>
            </a:extLst>
          </p:cNvPr>
          <p:cNvSpPr txBox="1"/>
          <p:nvPr/>
        </p:nvSpPr>
        <p:spPr>
          <a:xfrm rot="162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9" name="Google Shape;226;p18">
            <a:extLst>
              <a:ext uri="{FF2B5EF4-FFF2-40B4-BE49-F238E27FC236}">
                <a16:creationId xmlns:a16="http://schemas.microsoft.com/office/drawing/2014/main" id="{5E05C959-C62D-E823-652D-3570E1008232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224;p18">
            <a:extLst>
              <a:ext uri="{FF2B5EF4-FFF2-40B4-BE49-F238E27FC236}">
                <a16:creationId xmlns:a16="http://schemas.microsoft.com/office/drawing/2014/main" id="{D27C5991-500A-89C9-7D7F-C77EF26D127D}"/>
              </a:ext>
            </a:extLst>
          </p:cNvPr>
          <p:cNvSpPr txBox="1"/>
          <p:nvPr/>
        </p:nvSpPr>
        <p:spPr>
          <a:xfrm rot="16200000">
            <a:off x="8478234" y="1806682"/>
            <a:ext cx="79336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</p:spTree>
    <p:extLst>
      <p:ext uri="{BB962C8B-B14F-4D97-AF65-F5344CB8AC3E}">
        <p14:creationId xmlns:p14="http://schemas.microsoft.com/office/powerpoint/2010/main" val="3562476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"/>
          <p:cNvPicPr preferRelativeResize="0"/>
          <p:nvPr/>
        </p:nvPicPr>
        <p:blipFill>
          <a:blip r:embed="rId3"/>
          <a:srcRect/>
          <a:stretch/>
        </p:blipFill>
        <p:spPr>
          <a:xfrm>
            <a:off x="4111256" y="999461"/>
            <a:ext cx="3487479" cy="30834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56" name="Google Shape;356;p2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57" name="Google Shape;357;p25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58" name="Google Shape;358;p25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9" name="Google Shape;359;p25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0" name="Google Shape;360;p25"/>
          <p:cNvSpPr txBox="1"/>
          <p:nvPr/>
        </p:nvSpPr>
        <p:spPr>
          <a:xfrm rot="-5400000">
            <a:off x="8495691" y="1789226"/>
            <a:ext cx="75845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361" name="Google Shape;361;p25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grpSp>
        <p:nvGrpSpPr>
          <p:cNvPr id="362" name="Google Shape;362;p25"/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363" name="Google Shape;363;p25"/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64" name="Google Shape;364;p25"/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5" name="Google Shape;365;p25"/>
          <p:cNvSpPr txBox="1"/>
          <p:nvPr/>
        </p:nvSpPr>
        <p:spPr>
          <a:xfrm>
            <a:off x="516999" y="739862"/>
            <a:ext cx="2289994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D2D8D6"/>
                </a:solidFill>
                <a:latin typeface="Josefin Sans Light"/>
                <a:sym typeface="Josefin Sans Light"/>
              </a:rPr>
              <a:t>What’s next?</a:t>
            </a:r>
            <a:endParaRPr sz="700" dirty="0"/>
          </a:p>
        </p:txBody>
      </p:sp>
      <p:sp>
        <p:nvSpPr>
          <p:cNvPr id="366" name="Google Shape;366;p25"/>
          <p:cNvSpPr txBox="1"/>
          <p:nvPr/>
        </p:nvSpPr>
        <p:spPr>
          <a:xfrm>
            <a:off x="678330" y="2254631"/>
            <a:ext cx="1733869" cy="113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i="1" dirty="0">
                <a:solidFill>
                  <a:srgbClr val="D2D8D6"/>
                </a:solidFill>
                <a:latin typeface="Poppins"/>
                <a:cs typeface="Poppins"/>
                <a:sym typeface="Poppins"/>
              </a:rPr>
              <a:t>Expand the dataset with more product categories.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Train a model </a:t>
            </a:r>
            <a:r>
              <a:rPr lang="en-US" sz="900" b="1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automatically flag fake-looking reviews.</a:t>
            </a:r>
            <a:r>
              <a:rPr lang="en-US" sz="900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sz="900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367" name="Google Shape;367;p25"/>
          <p:cNvCxnSpPr/>
          <p:nvPr/>
        </p:nvCxnSpPr>
        <p:spPr>
          <a:xfrm>
            <a:off x="516999" y="225463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2610"/>
            <a:ext cx="9144003" cy="613024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3"/>
          <p:cNvSpPr txBox="1"/>
          <p:nvPr/>
        </p:nvSpPr>
        <p:spPr>
          <a:xfrm>
            <a:off x="1034198" y="3089224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Light"/>
                <a:cs typeface="Arial"/>
                <a:sym typeface="Josefin Sans Light"/>
              </a:rPr>
              <a:t>Q&amp;A Session.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23" name="Google Shape;323;p23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24" name="Google Shape;324;p23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25" name="Google Shape;325;p23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23"/>
          <p:cNvSpPr txBox="1"/>
          <p:nvPr/>
        </p:nvSpPr>
        <p:spPr>
          <a:xfrm rot="-5400000">
            <a:off x="8503043" y="1781873"/>
            <a:ext cx="743749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27" name="Google Shape;327;p23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328" name="Google Shape;328;p23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9" name="Google Shape;329;p23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0" name="Google Shape;330;p23"/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300" b="1" dirty="0">
                <a:solidFill>
                  <a:srgbClr val="FFFFFF"/>
                </a:solidFill>
                <a:latin typeface="Josefin Sans SemiBold"/>
                <a:sym typeface="Josefin Sans SemiBold"/>
              </a:rPr>
              <a:t>05.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331" name="Google Shape;331;p23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4160432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26"/>
          <p:cNvPicPr preferRelativeResize="0"/>
          <p:nvPr/>
        </p:nvPicPr>
        <p:blipFill>
          <a:blip r:embed="rId3"/>
          <a:srcRect/>
          <a:stretch/>
        </p:blipFill>
        <p:spPr>
          <a:xfrm>
            <a:off x="4502347" y="2170103"/>
            <a:ext cx="4127300" cy="27846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" name="Google Shape;374;p26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75" name="Google Shape;375;p26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76" name="Google Shape;376;p26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77" name="Google Shape;377;p26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8" name="Google Shape;378;p26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9" name="Google Shape;379;p26"/>
          <p:cNvSpPr txBox="1"/>
          <p:nvPr/>
        </p:nvSpPr>
        <p:spPr>
          <a:xfrm rot="-5400000">
            <a:off x="8474690" y="1810227"/>
            <a:ext cx="800456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380" name="Google Shape;380;p26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381" name="Google Shape;381;p26"/>
          <p:cNvSpPr txBox="1"/>
          <p:nvPr/>
        </p:nvSpPr>
        <p:spPr>
          <a:xfrm>
            <a:off x="649296" y="686309"/>
            <a:ext cx="3254772" cy="57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Contact Us</a:t>
            </a:r>
            <a:endParaRPr sz="700"/>
          </a:p>
        </p:txBody>
      </p:sp>
      <p:sp>
        <p:nvSpPr>
          <p:cNvPr id="382" name="Google Shape;382;p26"/>
          <p:cNvSpPr txBox="1"/>
          <p:nvPr/>
        </p:nvSpPr>
        <p:spPr>
          <a:xfrm>
            <a:off x="4502349" y="836592"/>
            <a:ext cx="3992355" cy="183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1" u="none" strike="noStrike" cap="none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Reach out to us for inquiries or comments.</a:t>
            </a:r>
            <a:endParaRPr sz="700"/>
          </a:p>
        </p:txBody>
      </p:sp>
      <p:sp>
        <p:nvSpPr>
          <p:cNvPr id="383" name="Google Shape;383;p26"/>
          <p:cNvSpPr txBox="1"/>
          <p:nvPr/>
        </p:nvSpPr>
        <p:spPr>
          <a:xfrm>
            <a:off x="1155569" y="2808840"/>
            <a:ext cx="268920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0706 – 894 – 535 </a:t>
            </a:r>
            <a:endParaRPr sz="700" dirty="0"/>
          </a:p>
        </p:txBody>
      </p:sp>
      <p:sp>
        <p:nvSpPr>
          <p:cNvPr id="384" name="Google Shape;384;p26"/>
          <p:cNvSpPr txBox="1"/>
          <p:nvPr/>
        </p:nvSpPr>
        <p:spPr>
          <a:xfrm>
            <a:off x="1155569" y="2442298"/>
            <a:ext cx="2689208" cy="32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Phone Number</a:t>
            </a:r>
            <a:endParaRPr sz="700"/>
          </a:p>
        </p:txBody>
      </p:sp>
      <p:sp>
        <p:nvSpPr>
          <p:cNvPr id="385" name="Google Shape;385;p26"/>
          <p:cNvSpPr txBox="1"/>
          <p:nvPr/>
        </p:nvSpPr>
        <p:spPr>
          <a:xfrm>
            <a:off x="1155569" y="4466272"/>
            <a:ext cx="2689208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https://www.linkedin.com/in/vanessa-sandra-7409b0320</a:t>
            </a:r>
            <a:endParaRPr sz="700" dirty="0"/>
          </a:p>
        </p:txBody>
      </p:sp>
      <p:sp>
        <p:nvSpPr>
          <p:cNvPr id="386" name="Google Shape;386;p26"/>
          <p:cNvSpPr txBox="1"/>
          <p:nvPr/>
        </p:nvSpPr>
        <p:spPr>
          <a:xfrm>
            <a:off x="1155569" y="4099731"/>
            <a:ext cx="2689208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LinkedIn</a:t>
            </a:r>
            <a:endParaRPr sz="700" dirty="0"/>
          </a:p>
        </p:txBody>
      </p:sp>
      <p:sp>
        <p:nvSpPr>
          <p:cNvPr id="387" name="Google Shape;387;p26"/>
          <p:cNvSpPr txBox="1"/>
          <p:nvPr/>
        </p:nvSpPr>
        <p:spPr>
          <a:xfrm>
            <a:off x="1155569" y="3637556"/>
            <a:ext cx="268920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veesandra30@gmail</a:t>
            </a:r>
            <a:r>
              <a:rPr lang="en" sz="900" b="0" i="0" u="none" strike="noStrike" cap="none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.com</a:t>
            </a:r>
            <a:endParaRPr sz="700" dirty="0"/>
          </a:p>
        </p:txBody>
      </p:sp>
      <p:sp>
        <p:nvSpPr>
          <p:cNvPr id="388" name="Google Shape;388;p26"/>
          <p:cNvSpPr txBox="1"/>
          <p:nvPr/>
        </p:nvSpPr>
        <p:spPr>
          <a:xfrm>
            <a:off x="1155569" y="3271014"/>
            <a:ext cx="2689208" cy="32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Email Address</a:t>
            </a:r>
            <a:endParaRPr sz="700" dirty="0"/>
          </a:p>
        </p:txBody>
      </p:sp>
      <p:cxnSp>
        <p:nvCxnSpPr>
          <p:cNvPr id="389" name="Google Shape;389;p26"/>
          <p:cNvCxnSpPr/>
          <p:nvPr/>
        </p:nvCxnSpPr>
        <p:spPr>
          <a:xfrm>
            <a:off x="654058" y="2480398"/>
            <a:ext cx="0" cy="5104175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986746"/>
            <a:ext cx="9144003" cy="61302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5" name="Google Shape;395;p27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396" name="Google Shape;396;p27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397" name="Google Shape;397;p27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98" name="Google Shape;398;p27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9" name="Google Shape;399;p27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0" name="Google Shape;400;p27"/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401" name="Google Shape;401;p27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402" name="Google Shape;402;p27"/>
          <p:cNvSpPr txBox="1"/>
          <p:nvPr/>
        </p:nvSpPr>
        <p:spPr>
          <a:xfrm>
            <a:off x="874422" y="2414588"/>
            <a:ext cx="9814268" cy="135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b="0" i="0" u="none" strike="noStrike" cap="none">
                <a:solidFill>
                  <a:srgbClr val="FFFFFF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Thank you!</a:t>
            </a:r>
            <a:endParaRPr sz="700"/>
          </a:p>
        </p:txBody>
      </p:sp>
      <p:cxnSp>
        <p:nvCxnSpPr>
          <p:cNvPr id="403" name="Google Shape;403;p27"/>
          <p:cNvCxnSpPr/>
          <p:nvPr/>
        </p:nvCxnSpPr>
        <p:spPr>
          <a:xfrm>
            <a:off x="519113" y="2571750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2"/>
          <p:cNvGrpSpPr/>
          <p:nvPr/>
        </p:nvGrpSpPr>
        <p:grpSpPr>
          <a:xfrm>
            <a:off x="8629650" y="-72329"/>
            <a:ext cx="514339" cy="5215727"/>
            <a:chOff x="0" y="-38100"/>
            <a:chExt cx="270933" cy="2747433"/>
          </a:xfrm>
        </p:grpSpPr>
        <p:sp>
          <p:nvSpPr>
            <p:cNvPr id="95" name="Google Shape;95;p12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2D8D6"/>
            </a:solidFill>
            <a:ln>
              <a:noFill/>
            </a:ln>
          </p:spPr>
        </p:sp>
        <p:sp>
          <p:nvSpPr>
            <p:cNvPr id="96" name="Google Shape;96;p12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2"/>
          <p:cNvSpPr txBox="1"/>
          <p:nvPr/>
        </p:nvSpPr>
        <p:spPr>
          <a:xfrm rot="-5400000">
            <a:off x="8471146" y="1813771"/>
            <a:ext cx="80754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</a:t>
            </a:r>
            <a:r>
              <a:rPr lang="en-US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v</a:t>
            </a: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anessa Sandra</a:t>
            </a:r>
            <a:endParaRPr sz="700" dirty="0"/>
          </a:p>
        </p:txBody>
      </p:sp>
      <p:sp>
        <p:nvSpPr>
          <p:cNvPr id="98" name="Google Shape;98;p12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2B3D1B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99" name="Google Shape;99;p12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2"/>
          <p:cNvCxnSpPr/>
          <p:nvPr/>
        </p:nvCxnSpPr>
        <p:spPr>
          <a:xfrm>
            <a:off x="4126642" y="120288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12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12"/>
          <p:cNvSpPr txBox="1"/>
          <p:nvPr/>
        </p:nvSpPr>
        <p:spPr>
          <a:xfrm>
            <a:off x="629564" y="1126681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0" i="0" u="none" strike="noStrike" cap="none" dirty="0">
                <a:solidFill>
                  <a:srgbClr val="FFFFFF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Agenda</a:t>
            </a:r>
            <a:endParaRPr sz="700" dirty="0"/>
          </a:p>
        </p:txBody>
      </p:sp>
      <p:sp>
        <p:nvSpPr>
          <p:cNvPr id="103" name="Google Shape;103;p12"/>
          <p:cNvSpPr txBox="1"/>
          <p:nvPr/>
        </p:nvSpPr>
        <p:spPr>
          <a:xfrm>
            <a:off x="5246378" y="1172042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Introduction</a:t>
            </a:r>
            <a:endParaRPr sz="700" dirty="0"/>
          </a:p>
        </p:txBody>
      </p:sp>
      <p:sp>
        <p:nvSpPr>
          <p:cNvPr id="104" name="Google Shape;104;p12"/>
          <p:cNvSpPr txBox="1"/>
          <p:nvPr/>
        </p:nvSpPr>
        <p:spPr>
          <a:xfrm>
            <a:off x="4912628" y="124552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sp>
        <p:nvSpPr>
          <p:cNvPr id="105" name="Google Shape;105;p12"/>
          <p:cNvSpPr txBox="1"/>
          <p:nvPr/>
        </p:nvSpPr>
        <p:spPr>
          <a:xfrm>
            <a:off x="5246378" y="1781499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Approach</a:t>
            </a:r>
            <a:endParaRPr sz="700" dirty="0"/>
          </a:p>
        </p:txBody>
      </p:sp>
      <p:sp>
        <p:nvSpPr>
          <p:cNvPr id="106" name="Google Shape;106;p12"/>
          <p:cNvSpPr txBox="1"/>
          <p:nvPr/>
        </p:nvSpPr>
        <p:spPr>
          <a:xfrm>
            <a:off x="4912628" y="1854978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sz="700"/>
          </a:p>
        </p:txBody>
      </p:sp>
      <p:sp>
        <p:nvSpPr>
          <p:cNvPr id="107" name="Google Shape;107;p12"/>
          <p:cNvSpPr txBox="1"/>
          <p:nvPr/>
        </p:nvSpPr>
        <p:spPr>
          <a:xfrm>
            <a:off x="5246378" y="2390956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Key Findings</a:t>
            </a:r>
            <a:endParaRPr sz="700" dirty="0"/>
          </a:p>
        </p:txBody>
      </p:sp>
      <p:sp>
        <p:nvSpPr>
          <p:cNvPr id="108" name="Google Shape;108;p12"/>
          <p:cNvSpPr txBox="1"/>
          <p:nvPr/>
        </p:nvSpPr>
        <p:spPr>
          <a:xfrm>
            <a:off x="4912628" y="2464435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sz="700"/>
          </a:p>
        </p:txBody>
      </p:sp>
      <p:sp>
        <p:nvSpPr>
          <p:cNvPr id="110" name="Google Shape;110;p12"/>
          <p:cNvSpPr txBox="1"/>
          <p:nvPr/>
        </p:nvSpPr>
        <p:spPr>
          <a:xfrm>
            <a:off x="4912628" y="3073893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04.</a:t>
            </a:r>
            <a:endParaRPr sz="700"/>
          </a:p>
        </p:txBody>
      </p:sp>
      <p:sp>
        <p:nvSpPr>
          <p:cNvPr id="111" name="Google Shape;111;p12"/>
          <p:cNvSpPr txBox="1"/>
          <p:nvPr/>
        </p:nvSpPr>
        <p:spPr>
          <a:xfrm>
            <a:off x="5246378" y="3609871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Q&amp;A Session</a:t>
            </a:r>
            <a:endParaRPr sz="700" dirty="0"/>
          </a:p>
        </p:txBody>
      </p:sp>
      <p:sp>
        <p:nvSpPr>
          <p:cNvPr id="112" name="Google Shape;112;p12"/>
          <p:cNvSpPr txBox="1"/>
          <p:nvPr/>
        </p:nvSpPr>
        <p:spPr>
          <a:xfrm>
            <a:off x="4912628" y="368335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05.</a:t>
            </a:r>
            <a:endParaRPr sz="700"/>
          </a:p>
        </p:txBody>
      </p:sp>
      <p:sp>
        <p:nvSpPr>
          <p:cNvPr id="2" name="Google Shape;107;p12">
            <a:extLst>
              <a:ext uri="{FF2B5EF4-FFF2-40B4-BE49-F238E27FC236}">
                <a16:creationId xmlns:a16="http://schemas.microsoft.com/office/drawing/2014/main" id="{D9A89655-5597-453F-BBB5-920125E3DC1C}"/>
              </a:ext>
            </a:extLst>
          </p:cNvPr>
          <p:cNvSpPr txBox="1"/>
          <p:nvPr/>
        </p:nvSpPr>
        <p:spPr>
          <a:xfrm>
            <a:off x="5246378" y="3000413"/>
            <a:ext cx="3016603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Josefin Sans Light"/>
                <a:sym typeface="Josefin Sans Light"/>
              </a:rPr>
              <a:t>Conclusion</a:t>
            </a:r>
            <a:endParaRPr sz="7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18850"/>
            <a:ext cx="9144003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3"/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Introduction</a:t>
            </a:r>
            <a:endParaRPr sz="700" dirty="0"/>
          </a:p>
        </p:txBody>
      </p:sp>
      <p:grpSp>
        <p:nvGrpSpPr>
          <p:cNvPr id="119" name="Google Shape;119;p13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20" name="Google Shape;120;p13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21" name="Google Shape;121;p13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3"/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23" name="Google Shape;123;p13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cxnSp>
        <p:nvCxnSpPr>
          <p:cNvPr id="124" name="Google Shape;124;p13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13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13"/>
          <p:cNvSpPr txBox="1"/>
          <p:nvPr/>
        </p:nvSpPr>
        <p:spPr>
          <a:xfrm>
            <a:off x="462690" y="2809147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FFFFFF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cxnSp>
        <p:nvCxnSpPr>
          <p:cNvPr id="127" name="Google Shape;127;p13"/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4237997" y="2207712"/>
            <a:ext cx="4391649" cy="29273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4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34" name="Google Shape;134;p14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35" name="Google Shape;135;p14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6" name="Google Shape;136;p14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14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14"/>
          <p:cNvCxnSpPr/>
          <p:nvPr/>
        </p:nvCxnSpPr>
        <p:spPr>
          <a:xfrm>
            <a:off x="3706932" y="2201103"/>
            <a:ext cx="0" cy="3050506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14"/>
          <p:cNvSpPr txBox="1"/>
          <p:nvPr/>
        </p:nvSpPr>
        <p:spPr>
          <a:xfrm rot="-5400000">
            <a:off x="8485323" y="1799594"/>
            <a:ext cx="77919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40" name="Google Shape;140;p14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141" name="Google Shape;141;p14"/>
          <p:cNvSpPr txBox="1"/>
          <p:nvPr/>
        </p:nvSpPr>
        <p:spPr>
          <a:xfrm>
            <a:off x="516999" y="739862"/>
            <a:ext cx="3520988" cy="690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Project Intro</a:t>
            </a:r>
            <a:endParaRPr sz="700" dirty="0"/>
          </a:p>
        </p:txBody>
      </p:sp>
      <p:sp>
        <p:nvSpPr>
          <p:cNvPr id="3" name="Google Shape;176;p16">
            <a:extLst>
              <a:ext uri="{FF2B5EF4-FFF2-40B4-BE49-F238E27FC236}">
                <a16:creationId xmlns:a16="http://schemas.microsoft.com/office/drawing/2014/main" id="{D8D89FE6-5D94-9927-DAA6-262746A3E8FB}"/>
              </a:ext>
            </a:extLst>
          </p:cNvPr>
          <p:cNvSpPr txBox="1"/>
          <p:nvPr/>
        </p:nvSpPr>
        <p:spPr>
          <a:xfrm>
            <a:off x="514355" y="2199271"/>
            <a:ext cx="3009674" cy="2498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64000"/>
              </a:lnSpc>
            </a:pPr>
            <a:r>
              <a:rPr lang="en" sz="900" b="0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In Kenya, e-commerce is not just a trend, it’s becoming a way of life. Platforms like Jumia have enabled thousands </a:t>
            </a: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of sellers to reach buyers across the country . But in a digital marketplace where customer reviews heavily influence buyer decisions, one question becomes critical:</a:t>
            </a:r>
          </a:p>
          <a:p>
            <a:pPr lvl="0">
              <a:lnSpc>
                <a:spcPct val="164000"/>
              </a:lnSpc>
            </a:pPr>
            <a:r>
              <a:rPr lang="en" sz="900" b="1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Can online reviews be trusted?</a:t>
            </a:r>
          </a:p>
          <a:p>
            <a:pPr lvl="0">
              <a:lnSpc>
                <a:spcPct val="164000"/>
              </a:lnSpc>
            </a:pP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This project investigates the </a:t>
            </a:r>
            <a:r>
              <a:rPr lang="en" sz="9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authenticity of product reviews on Kenya’s top e-commerce platform</a:t>
            </a:r>
            <a:r>
              <a:rPr lang="en" sz="900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, aiming to protect both honest and unaware buyers from the growing influence of fake reviews.</a:t>
            </a:r>
            <a:r>
              <a:rPr lang="en" sz="900" b="0" u="none" strike="noStrike" cap="none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8D6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5"/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48" name="Google Shape;148;p15"/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49" name="Google Shape;149;p15"/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0" name="Google Shape;150;p15"/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1" name="Google Shape;151;p15"/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2" name="Google Shape;152;p15"/>
          <p:cNvSpPr txBox="1"/>
          <p:nvPr/>
        </p:nvSpPr>
        <p:spPr>
          <a:xfrm rot="-5400000">
            <a:off x="8510132" y="1774785"/>
            <a:ext cx="729572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53" name="Google Shape;153;p15"/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sp>
        <p:nvSpPr>
          <p:cNvPr id="154" name="Google Shape;154;p15"/>
          <p:cNvSpPr txBox="1"/>
          <p:nvPr/>
        </p:nvSpPr>
        <p:spPr>
          <a:xfrm>
            <a:off x="501406" y="641876"/>
            <a:ext cx="2301846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Problem Statement</a:t>
            </a:r>
            <a:endParaRPr sz="700" dirty="0"/>
          </a:p>
        </p:txBody>
      </p:sp>
      <p:cxnSp>
        <p:nvCxnSpPr>
          <p:cNvPr id="160" name="Google Shape;160;p15"/>
          <p:cNvCxnSpPr/>
          <p:nvPr/>
        </p:nvCxnSpPr>
        <p:spPr>
          <a:xfrm>
            <a:off x="4582326" y="1273767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59;p15">
            <a:extLst>
              <a:ext uri="{FF2B5EF4-FFF2-40B4-BE49-F238E27FC236}">
                <a16:creationId xmlns:a16="http://schemas.microsoft.com/office/drawing/2014/main" id="{02183FA6-DB78-B2C6-CECF-682A940BF50B}"/>
              </a:ext>
            </a:extLst>
          </p:cNvPr>
          <p:cNvSpPr txBox="1"/>
          <p:nvPr/>
        </p:nvSpPr>
        <p:spPr>
          <a:xfrm>
            <a:off x="501405" y="2394382"/>
            <a:ext cx="2837211" cy="1454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With more sellers turning to e-commerce as a source of income, competition has intensified. Some vendors may resort to unethical practices like </a:t>
            </a:r>
            <a:r>
              <a:rPr lang="en-US" sz="900" b="1" dirty="0">
                <a:latin typeface="Poppins" panose="00000500000000000000" pitchFamily="2" charset="0"/>
                <a:cs typeface="Poppins" panose="00000500000000000000" pitchFamily="2" charset="0"/>
              </a:rPr>
              <a:t>buying fake reviews</a:t>
            </a: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 to boost product visibility and drive sales.</a:t>
            </a:r>
            <a:b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This disadvantages honest sellers and misleads customers — eroding trust in the entire system.</a:t>
            </a:r>
            <a:endParaRPr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Google Shape;154;p15">
            <a:extLst>
              <a:ext uri="{FF2B5EF4-FFF2-40B4-BE49-F238E27FC236}">
                <a16:creationId xmlns:a16="http://schemas.microsoft.com/office/drawing/2014/main" id="{774E347A-B110-CB94-8F44-D3B8C51FCE33}"/>
              </a:ext>
            </a:extLst>
          </p:cNvPr>
          <p:cNvSpPr txBox="1"/>
          <p:nvPr/>
        </p:nvSpPr>
        <p:spPr>
          <a:xfrm>
            <a:off x="5117690" y="641875"/>
            <a:ext cx="2448269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2B3D1B"/>
                </a:solidFill>
                <a:latin typeface="Josefin Sans Light"/>
                <a:sym typeface="Josefin Sans Light"/>
              </a:rPr>
              <a:t>Project Objective</a:t>
            </a:r>
            <a:endParaRPr sz="700" dirty="0"/>
          </a:p>
        </p:txBody>
      </p:sp>
      <p:sp>
        <p:nvSpPr>
          <p:cNvPr id="4" name="Google Shape;176;p16">
            <a:extLst>
              <a:ext uri="{FF2B5EF4-FFF2-40B4-BE49-F238E27FC236}">
                <a16:creationId xmlns:a16="http://schemas.microsoft.com/office/drawing/2014/main" id="{D626DFBF-1B36-BDB9-4107-2142116E680A}"/>
              </a:ext>
            </a:extLst>
          </p:cNvPr>
          <p:cNvSpPr txBox="1"/>
          <p:nvPr/>
        </p:nvSpPr>
        <p:spPr>
          <a:xfrm>
            <a:off x="5117690" y="2391753"/>
            <a:ext cx="3338735" cy="158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The goal of this project is to: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Scrape real product reviews from Jumia Kenya.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Use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Natural Language Processing 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(NLP) to analyze the sentiment in each review.</a:t>
            </a:r>
          </a:p>
          <a:p>
            <a:pPr marL="171450" marR="0" lvl="0" indent="-17145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Compare the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customer sentiment 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with the </a:t>
            </a:r>
            <a:r>
              <a:rPr lang="en" sz="900" b="1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product rating</a:t>
            </a:r>
            <a:r>
              <a:rPr lang="en" sz="900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 to identify mismatches that may point to suspicious activity.</a:t>
            </a:r>
            <a:r>
              <a:rPr lang="en" sz="900" b="0" u="none" strike="noStrike" cap="none" dirty="0">
                <a:solidFill>
                  <a:schemeClr val="bg1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87F6AD7C-599F-EA11-C640-C23F6903A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84AC04BE-3125-647C-B6DD-ECE4A367434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6FB5487A-BF12-B549-F806-9AA0E745EEF4}"/>
              </a:ext>
            </a:extLst>
          </p:cNvPr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Approach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B4943521-8545-7E8A-530C-4ACA505F463B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08E7B52F-DE92-C9AF-B2B3-9708F109B3DB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2DE0F598-941F-37FB-6556-01934E8CA624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9583C98B-841C-9380-3F37-3E00749F9CBB}"/>
              </a:ext>
            </a:extLst>
          </p:cNvPr>
          <p:cNvSpPr txBox="1"/>
          <p:nvPr/>
        </p:nvSpPr>
        <p:spPr>
          <a:xfrm rot="-5400000">
            <a:off x="8499499" y="1785417"/>
            <a:ext cx="750837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07B6F8FC-792F-62DD-D1E0-B037BE7DF115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3C14B123-51EF-FA3C-A720-9190E323DCB8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99C4645F-8FC2-709E-3C8B-8B657727DE3D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>
            <a:extLst>
              <a:ext uri="{FF2B5EF4-FFF2-40B4-BE49-F238E27FC236}">
                <a16:creationId xmlns:a16="http://schemas.microsoft.com/office/drawing/2014/main" id="{EF3AA79F-62B0-F537-38AB-FA9399EE751B}"/>
              </a:ext>
            </a:extLst>
          </p:cNvPr>
          <p:cNvSpPr txBox="1"/>
          <p:nvPr/>
        </p:nvSpPr>
        <p:spPr>
          <a:xfrm>
            <a:off x="462690" y="2809147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3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9" name="Google Shape;229;p18">
            <a:extLst>
              <a:ext uri="{FF2B5EF4-FFF2-40B4-BE49-F238E27FC236}">
                <a16:creationId xmlns:a16="http://schemas.microsoft.com/office/drawing/2014/main" id="{D8CDF32B-1616-FF47-47A1-6C294B601028}"/>
              </a:ext>
            </a:extLst>
          </p:cNvPr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93643345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164">
          <a:extLst>
            <a:ext uri="{FF2B5EF4-FFF2-40B4-BE49-F238E27FC236}">
              <a16:creationId xmlns:a16="http://schemas.microsoft.com/office/drawing/2014/main" id="{CAB7C205-4AEC-DD59-1990-2E53FF4E5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6">
            <a:extLst>
              <a:ext uri="{FF2B5EF4-FFF2-40B4-BE49-F238E27FC236}">
                <a16:creationId xmlns:a16="http://schemas.microsoft.com/office/drawing/2014/main" id="{2AC29AC2-BE62-2979-F171-14256CE164E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8629652" cy="57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>
            <a:extLst>
              <a:ext uri="{FF2B5EF4-FFF2-40B4-BE49-F238E27FC236}">
                <a16:creationId xmlns:a16="http://schemas.microsoft.com/office/drawing/2014/main" id="{155CE202-9FFC-BF7F-A779-F384B87CFF9A}"/>
              </a:ext>
            </a:extLst>
          </p:cNvPr>
          <p:cNvSpPr/>
          <p:nvPr/>
        </p:nvSpPr>
        <p:spPr>
          <a:xfrm flipH="1">
            <a:off x="0" y="0"/>
            <a:ext cx="9144000" cy="6126480"/>
          </a:xfrm>
          <a:custGeom>
            <a:avLst/>
            <a:gdLst/>
            <a:ahLst/>
            <a:cxnLst/>
            <a:rect l="l" t="t" r="r" b="b"/>
            <a:pathLst>
              <a:path w="18288000" h="12252960" extrusionOk="0">
                <a:moveTo>
                  <a:pt x="18288000" y="0"/>
                </a:moveTo>
                <a:lnTo>
                  <a:pt x="0" y="0"/>
                </a:lnTo>
                <a:lnTo>
                  <a:pt x="0" y="12252960"/>
                </a:lnTo>
                <a:lnTo>
                  <a:pt x="18288000" y="1225296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7" name="Google Shape;167;p16">
            <a:extLst>
              <a:ext uri="{FF2B5EF4-FFF2-40B4-BE49-F238E27FC236}">
                <a16:creationId xmlns:a16="http://schemas.microsoft.com/office/drawing/2014/main" id="{769E5FE9-23D4-554B-6884-FF8113AA9745}"/>
              </a:ext>
            </a:extLst>
          </p:cNvPr>
          <p:cNvGrpSpPr/>
          <p:nvPr/>
        </p:nvGrpSpPr>
        <p:grpSpPr>
          <a:xfrm>
            <a:off x="3102734" y="670579"/>
            <a:ext cx="2401654" cy="3682787"/>
            <a:chOff x="0" y="-38100"/>
            <a:chExt cx="1000898" cy="1534814"/>
          </a:xfrm>
        </p:grpSpPr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55468391-58AA-8170-5468-0A0062F9EE4A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69" name="Google Shape;169;p16">
              <a:extLst>
                <a:ext uri="{FF2B5EF4-FFF2-40B4-BE49-F238E27FC236}">
                  <a16:creationId xmlns:a16="http://schemas.microsoft.com/office/drawing/2014/main" id="{9798C727-0275-4FE6-930F-39F785BBDE9C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6">
            <a:extLst>
              <a:ext uri="{FF2B5EF4-FFF2-40B4-BE49-F238E27FC236}">
                <a16:creationId xmlns:a16="http://schemas.microsoft.com/office/drawing/2014/main" id="{DB446EC9-D5A2-F419-D579-28016C096E54}"/>
              </a:ext>
            </a:extLst>
          </p:cNvPr>
          <p:cNvGrpSpPr/>
          <p:nvPr/>
        </p:nvGrpSpPr>
        <p:grpSpPr>
          <a:xfrm>
            <a:off x="5771088" y="670579"/>
            <a:ext cx="2401654" cy="3682787"/>
            <a:chOff x="0" y="-38100"/>
            <a:chExt cx="1000898" cy="1534814"/>
          </a:xfrm>
        </p:grpSpPr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299A2FFA-6319-8538-4079-BF3554CE3CB1}"/>
                </a:ext>
              </a:extLst>
            </p:cNvPr>
            <p:cNvSpPr/>
            <p:nvPr/>
          </p:nvSpPr>
          <p:spPr>
            <a:xfrm>
              <a:off x="0" y="0"/>
              <a:ext cx="1000898" cy="1496714"/>
            </a:xfrm>
            <a:custGeom>
              <a:avLst/>
              <a:gdLst/>
              <a:ahLst/>
              <a:cxnLst/>
              <a:rect l="l" t="t" r="r" b="b"/>
              <a:pathLst>
                <a:path w="1000898" h="1496714" extrusionOk="0">
                  <a:moveTo>
                    <a:pt x="0" y="0"/>
                  </a:moveTo>
                  <a:lnTo>
                    <a:pt x="1000898" y="0"/>
                  </a:lnTo>
                  <a:lnTo>
                    <a:pt x="1000898" y="1496714"/>
                  </a:lnTo>
                  <a:lnTo>
                    <a:pt x="0" y="1496714"/>
                  </a:lnTo>
                  <a:close/>
                </a:path>
              </a:pathLst>
            </a:custGeom>
            <a:solidFill>
              <a:srgbClr val="D2D8D6">
                <a:alpha val="86666"/>
              </a:srgbClr>
            </a:solidFill>
            <a:ln>
              <a:noFill/>
            </a:ln>
          </p:spPr>
        </p:sp>
        <p:sp>
          <p:nvSpPr>
            <p:cNvPr id="172" name="Google Shape;172;p16">
              <a:extLst>
                <a:ext uri="{FF2B5EF4-FFF2-40B4-BE49-F238E27FC236}">
                  <a16:creationId xmlns:a16="http://schemas.microsoft.com/office/drawing/2014/main" id="{28816563-53BA-92FB-11FF-C0B04AA57BDD}"/>
                </a:ext>
              </a:extLst>
            </p:cNvPr>
            <p:cNvSpPr txBox="1"/>
            <p:nvPr/>
          </p:nvSpPr>
          <p:spPr>
            <a:xfrm>
              <a:off x="0" y="-38100"/>
              <a:ext cx="1000898" cy="1534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07005B82-6F43-D65B-0ED3-3FC17E6003DD}"/>
              </a:ext>
            </a:extLst>
          </p:cNvPr>
          <p:cNvSpPr txBox="1"/>
          <p:nvPr/>
        </p:nvSpPr>
        <p:spPr>
          <a:xfrm>
            <a:off x="514350" y="1288018"/>
            <a:ext cx="2513565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Data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7" name="Google Shape;177;p16">
            <a:extLst>
              <a:ext uri="{FF2B5EF4-FFF2-40B4-BE49-F238E27FC236}">
                <a16:creationId xmlns:a16="http://schemas.microsoft.com/office/drawing/2014/main" id="{64CA3775-04FB-31BA-CE66-EABBAD07143C}"/>
              </a:ext>
            </a:extLst>
          </p:cNvPr>
          <p:cNvSpPr txBox="1"/>
          <p:nvPr/>
        </p:nvSpPr>
        <p:spPr>
          <a:xfrm>
            <a:off x="3449154" y="1535617"/>
            <a:ext cx="1731345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Data Collection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8" name="Google Shape;178;p16">
            <a:extLst>
              <a:ext uri="{FF2B5EF4-FFF2-40B4-BE49-F238E27FC236}">
                <a16:creationId xmlns:a16="http://schemas.microsoft.com/office/drawing/2014/main" id="{93272D0D-A337-A952-7D99-217379ABF24D}"/>
              </a:ext>
            </a:extLst>
          </p:cNvPr>
          <p:cNvSpPr txBox="1"/>
          <p:nvPr/>
        </p:nvSpPr>
        <p:spPr>
          <a:xfrm>
            <a:off x="6046381" y="1535617"/>
            <a:ext cx="1908056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Data Preparation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9" name="Google Shape;179;p16">
            <a:extLst>
              <a:ext uri="{FF2B5EF4-FFF2-40B4-BE49-F238E27FC236}">
                <a16:creationId xmlns:a16="http://schemas.microsoft.com/office/drawing/2014/main" id="{3CBB15FC-70BF-A6DA-E265-DB560C3354F5}"/>
              </a:ext>
            </a:extLst>
          </p:cNvPr>
          <p:cNvSpPr txBox="1"/>
          <p:nvPr/>
        </p:nvSpPr>
        <p:spPr>
          <a:xfrm>
            <a:off x="3836110" y="2103796"/>
            <a:ext cx="993065" cy="1357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We collected reviews from 30+ products across 5 categories using a custom-built Python scrapper.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0" name="Google Shape;180;p16">
            <a:extLst>
              <a:ext uri="{FF2B5EF4-FFF2-40B4-BE49-F238E27FC236}">
                <a16:creationId xmlns:a16="http://schemas.microsoft.com/office/drawing/2014/main" id="{43038C0F-4A0E-8079-EBDA-4035520539C2}"/>
              </a:ext>
            </a:extLst>
          </p:cNvPr>
          <p:cNvSpPr txBox="1"/>
          <p:nvPr/>
        </p:nvSpPr>
        <p:spPr>
          <a:xfrm>
            <a:off x="6475382" y="2103796"/>
            <a:ext cx="993065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900" dirty="0">
                <a:solidFill>
                  <a:srgbClr val="2B3D1B"/>
                </a:solidFill>
                <a:latin typeface="Poppins"/>
                <a:ea typeface="Poppins"/>
                <a:cs typeface="Poppins"/>
                <a:sym typeface="Poppins"/>
              </a:rPr>
              <a:t>The reviews were cleaned, standardized and prepped for analysis.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81" name="Google Shape;181;p16">
            <a:extLst>
              <a:ext uri="{FF2B5EF4-FFF2-40B4-BE49-F238E27FC236}">
                <a16:creationId xmlns:a16="http://schemas.microsoft.com/office/drawing/2014/main" id="{777D036E-7F2B-F3AA-7C90-849EE9DFCABA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82" name="Google Shape;182;p16">
              <a:extLst>
                <a:ext uri="{FF2B5EF4-FFF2-40B4-BE49-F238E27FC236}">
                  <a16:creationId xmlns:a16="http://schemas.microsoft.com/office/drawing/2014/main" id="{87599DAB-0A9B-2C23-8028-508A0F4F6896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83" name="Google Shape;183;p16">
              <a:extLst>
                <a:ext uri="{FF2B5EF4-FFF2-40B4-BE49-F238E27FC236}">
                  <a16:creationId xmlns:a16="http://schemas.microsoft.com/office/drawing/2014/main" id="{2E41FDFB-86FC-849C-E4DA-49B87A4905BC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4" name="Google Shape;184;p16">
            <a:extLst>
              <a:ext uri="{FF2B5EF4-FFF2-40B4-BE49-F238E27FC236}">
                <a16:creationId xmlns:a16="http://schemas.microsoft.com/office/drawing/2014/main" id="{6BA6A9C7-9B29-651B-4E5E-D9E516524592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16">
            <a:extLst>
              <a:ext uri="{FF2B5EF4-FFF2-40B4-BE49-F238E27FC236}">
                <a16:creationId xmlns:a16="http://schemas.microsoft.com/office/drawing/2014/main" id="{DFCE378C-9312-25EB-BCFA-7D32FF8AF0D2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16">
            <a:extLst>
              <a:ext uri="{FF2B5EF4-FFF2-40B4-BE49-F238E27FC236}">
                <a16:creationId xmlns:a16="http://schemas.microsoft.com/office/drawing/2014/main" id="{8BF34ADE-B15C-9BD5-FEF0-0294BC866B14}"/>
              </a:ext>
            </a:extLst>
          </p:cNvPr>
          <p:cNvSpPr txBox="1"/>
          <p:nvPr/>
        </p:nvSpPr>
        <p:spPr>
          <a:xfrm rot="-5400000">
            <a:off x="8506588" y="1778329"/>
            <a:ext cx="736660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7" name="Google Shape;187;p16">
            <a:extLst>
              <a:ext uri="{FF2B5EF4-FFF2-40B4-BE49-F238E27FC236}">
                <a16:creationId xmlns:a16="http://schemas.microsoft.com/office/drawing/2014/main" id="{07FAACD0-4587-33B7-8ED2-F57C0DCCA946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 dirty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88" name="Google Shape;188;p16">
            <a:extLst>
              <a:ext uri="{FF2B5EF4-FFF2-40B4-BE49-F238E27FC236}">
                <a16:creationId xmlns:a16="http://schemas.microsoft.com/office/drawing/2014/main" id="{8FF8CF12-CFC5-A19D-F3A3-643525924D89}"/>
              </a:ext>
            </a:extLst>
          </p:cNvPr>
          <p:cNvCxnSpPr/>
          <p:nvPr/>
        </p:nvCxnSpPr>
        <p:spPr>
          <a:xfrm>
            <a:off x="514350" y="2151421"/>
            <a:ext cx="0" cy="3869733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204;p17">
            <a:extLst>
              <a:ext uri="{FF2B5EF4-FFF2-40B4-BE49-F238E27FC236}">
                <a16:creationId xmlns:a16="http://schemas.microsoft.com/office/drawing/2014/main" id="{8F398D69-55CE-9364-E578-211F70707BFA}"/>
              </a:ext>
            </a:extLst>
          </p:cNvPr>
          <p:cNvSpPr txBox="1"/>
          <p:nvPr/>
        </p:nvSpPr>
        <p:spPr>
          <a:xfrm>
            <a:off x="693651" y="2103796"/>
            <a:ext cx="2142379" cy="204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We used data from Jumia Kenya.</a:t>
            </a:r>
          </a:p>
          <a:p>
            <a:pPr marL="0" marR="0" lvl="0" indent="0" algn="l" rtl="0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This is because Jumia is one of the </a:t>
            </a:r>
            <a:r>
              <a:rPr lang="en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of the most popular e-commerce platforms in </a:t>
            </a:r>
            <a:r>
              <a:rPr lang="en-US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K</a:t>
            </a:r>
            <a:r>
              <a:rPr lang="en" sz="900" b="0" i="1" u="none" strike="noStrike" cap="none" dirty="0">
                <a:solidFill>
                  <a:srgbClr val="D2D8D6"/>
                </a:solidFill>
                <a:latin typeface="Poppins"/>
                <a:ea typeface="Poppins"/>
                <a:cs typeface="Poppins"/>
                <a:sym typeface="Poppins"/>
              </a:rPr>
              <a:t>enya, data from the platform not only provides a larger pool of sellers but also a richer variety of reviews which allows for a more comprehensive understanding of consumer behavior.</a:t>
            </a:r>
            <a:endParaRPr sz="700" dirty="0"/>
          </a:p>
        </p:txBody>
      </p:sp>
    </p:spTree>
    <p:extLst>
      <p:ext uri="{BB962C8B-B14F-4D97-AF65-F5344CB8AC3E}">
        <p14:creationId xmlns:p14="http://schemas.microsoft.com/office/powerpoint/2010/main" val="9216326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>
          <a:extLst>
            <a:ext uri="{FF2B5EF4-FFF2-40B4-BE49-F238E27FC236}">
              <a16:creationId xmlns:a16="http://schemas.microsoft.com/office/drawing/2014/main" id="{3A02485C-5585-2486-A605-E5F793BA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17">
            <a:extLst>
              <a:ext uri="{FF2B5EF4-FFF2-40B4-BE49-F238E27FC236}">
                <a16:creationId xmlns:a16="http://schemas.microsoft.com/office/drawing/2014/main" id="{029D9DEA-BF4C-113D-EF18-C84B8543292F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194" name="Google Shape;194;p17">
              <a:extLst>
                <a:ext uri="{FF2B5EF4-FFF2-40B4-BE49-F238E27FC236}">
                  <a16:creationId xmlns:a16="http://schemas.microsoft.com/office/drawing/2014/main" id="{45295D33-D8F6-C135-5111-9B0F226D48A2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195" name="Google Shape;195;p17">
              <a:extLst>
                <a:ext uri="{FF2B5EF4-FFF2-40B4-BE49-F238E27FC236}">
                  <a16:creationId xmlns:a16="http://schemas.microsoft.com/office/drawing/2014/main" id="{CA29922B-FFAF-77F5-A104-667A5A91697A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6" name="Google Shape;196;p17">
            <a:extLst>
              <a:ext uri="{FF2B5EF4-FFF2-40B4-BE49-F238E27FC236}">
                <a16:creationId xmlns:a16="http://schemas.microsoft.com/office/drawing/2014/main" id="{4D178F25-AA1E-3D1A-E1E3-7239F4C70D6D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17">
            <a:extLst>
              <a:ext uri="{FF2B5EF4-FFF2-40B4-BE49-F238E27FC236}">
                <a16:creationId xmlns:a16="http://schemas.microsoft.com/office/drawing/2014/main" id="{A62D8612-2180-1856-758C-91768B3904B6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Google Shape;198;p17">
            <a:extLst>
              <a:ext uri="{FF2B5EF4-FFF2-40B4-BE49-F238E27FC236}">
                <a16:creationId xmlns:a16="http://schemas.microsoft.com/office/drawing/2014/main" id="{80B56B62-3B92-E6B3-C3FF-DF3AE8AA04AF}"/>
              </a:ext>
            </a:extLst>
          </p:cNvPr>
          <p:cNvSpPr txBox="1"/>
          <p:nvPr/>
        </p:nvSpPr>
        <p:spPr>
          <a:xfrm rot="-5400000">
            <a:off x="8491781" y="1793136"/>
            <a:ext cx="76627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2D8D6"/>
                </a:solidFill>
                <a:latin typeface="Josefin Sans Light"/>
                <a:sym typeface="Josefin Sans Light"/>
              </a:rPr>
              <a:t>Vanessa Sandra</a:t>
            </a:r>
            <a:endParaRPr sz="700" dirty="0"/>
          </a:p>
        </p:txBody>
      </p:sp>
      <p:sp>
        <p:nvSpPr>
          <p:cNvPr id="199" name="Google Shape;199;p17">
            <a:extLst>
              <a:ext uri="{FF2B5EF4-FFF2-40B4-BE49-F238E27FC236}">
                <a16:creationId xmlns:a16="http://schemas.microsoft.com/office/drawing/2014/main" id="{4EF7F067-5A64-2A46-ABD9-554C6E627CE1}"/>
              </a:ext>
            </a:extLst>
          </p:cNvPr>
          <p:cNvSpPr txBox="1"/>
          <p:nvPr/>
        </p:nvSpPr>
        <p:spPr>
          <a:xfrm rot="-5400000">
            <a:off x="8601687" y="563292"/>
            <a:ext cx="546464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rgbClr val="D2D8D6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June 2025</a:t>
            </a:r>
            <a:endParaRPr sz="700" dirty="0"/>
          </a:p>
        </p:txBody>
      </p:sp>
      <p:grpSp>
        <p:nvGrpSpPr>
          <p:cNvPr id="200" name="Google Shape;200;p17">
            <a:extLst>
              <a:ext uri="{FF2B5EF4-FFF2-40B4-BE49-F238E27FC236}">
                <a16:creationId xmlns:a16="http://schemas.microsoft.com/office/drawing/2014/main" id="{94315D81-8044-2262-502A-F5190CEF2375}"/>
              </a:ext>
            </a:extLst>
          </p:cNvPr>
          <p:cNvGrpSpPr/>
          <p:nvPr/>
        </p:nvGrpSpPr>
        <p:grpSpPr>
          <a:xfrm>
            <a:off x="0" y="-72330"/>
            <a:ext cx="3263041" cy="5215830"/>
            <a:chOff x="0" y="-38100"/>
            <a:chExt cx="1718803" cy="2747433"/>
          </a:xfrm>
        </p:grpSpPr>
        <p:sp>
          <p:nvSpPr>
            <p:cNvPr id="201" name="Google Shape;201;p17">
              <a:extLst>
                <a:ext uri="{FF2B5EF4-FFF2-40B4-BE49-F238E27FC236}">
                  <a16:creationId xmlns:a16="http://schemas.microsoft.com/office/drawing/2014/main" id="{72341C0A-82F6-C783-24B0-4A7BE5CE8227}"/>
                </a:ext>
              </a:extLst>
            </p:cNvPr>
            <p:cNvSpPr/>
            <p:nvPr/>
          </p:nvSpPr>
          <p:spPr>
            <a:xfrm>
              <a:off x="0" y="0"/>
              <a:ext cx="1718803" cy="2709333"/>
            </a:xfrm>
            <a:custGeom>
              <a:avLst/>
              <a:gdLst/>
              <a:ahLst/>
              <a:cxnLst/>
              <a:rect l="l" t="t" r="r" b="b"/>
              <a:pathLst>
                <a:path w="1718803" h="2709333" extrusionOk="0">
                  <a:moveTo>
                    <a:pt x="0" y="0"/>
                  </a:moveTo>
                  <a:lnTo>
                    <a:pt x="1718803" y="0"/>
                  </a:lnTo>
                  <a:lnTo>
                    <a:pt x="17188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02" name="Google Shape;202;p17">
              <a:extLst>
                <a:ext uri="{FF2B5EF4-FFF2-40B4-BE49-F238E27FC236}">
                  <a16:creationId xmlns:a16="http://schemas.microsoft.com/office/drawing/2014/main" id="{FE0F312B-7A00-0F82-F0A3-2BED4A29CCAE}"/>
                </a:ext>
              </a:extLst>
            </p:cNvPr>
            <p:cNvSpPr txBox="1"/>
            <p:nvPr/>
          </p:nvSpPr>
          <p:spPr>
            <a:xfrm>
              <a:off x="0" y="-38100"/>
              <a:ext cx="171880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17">
            <a:extLst>
              <a:ext uri="{FF2B5EF4-FFF2-40B4-BE49-F238E27FC236}">
                <a16:creationId xmlns:a16="http://schemas.microsoft.com/office/drawing/2014/main" id="{A9F362DA-378F-70F0-2B60-473DED1A1E1B}"/>
              </a:ext>
            </a:extLst>
          </p:cNvPr>
          <p:cNvSpPr txBox="1"/>
          <p:nvPr/>
        </p:nvSpPr>
        <p:spPr>
          <a:xfrm>
            <a:off x="516999" y="739862"/>
            <a:ext cx="3520988" cy="138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rgbClr val="D2D8D6"/>
                </a:solidFill>
                <a:latin typeface="Josefin Sans Light"/>
                <a:sym typeface="Josefin Sans Light"/>
              </a:rPr>
              <a:t>Analysis Approach</a:t>
            </a:r>
            <a:endParaRPr sz="700" dirty="0"/>
          </a:p>
        </p:txBody>
      </p:sp>
      <p:sp>
        <p:nvSpPr>
          <p:cNvPr id="205" name="Google Shape;205;p17">
            <a:extLst>
              <a:ext uri="{FF2B5EF4-FFF2-40B4-BE49-F238E27FC236}">
                <a16:creationId xmlns:a16="http://schemas.microsoft.com/office/drawing/2014/main" id="{52A06041-1E92-FCD4-CFD8-CA9D61229D1E}"/>
              </a:ext>
            </a:extLst>
          </p:cNvPr>
          <p:cNvSpPr txBox="1"/>
          <p:nvPr/>
        </p:nvSpPr>
        <p:spPr>
          <a:xfrm>
            <a:off x="4618388" y="783777"/>
            <a:ext cx="2129741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Sentiment Analysis</a:t>
            </a:r>
            <a:endParaRPr sz="700" dirty="0"/>
          </a:p>
        </p:txBody>
      </p:sp>
      <p:sp>
        <p:nvSpPr>
          <p:cNvPr id="206" name="Google Shape;206;p17">
            <a:extLst>
              <a:ext uri="{FF2B5EF4-FFF2-40B4-BE49-F238E27FC236}">
                <a16:creationId xmlns:a16="http://schemas.microsoft.com/office/drawing/2014/main" id="{2D14EC0F-B26D-8891-79F0-533976B0FA20}"/>
              </a:ext>
            </a:extLst>
          </p:cNvPr>
          <p:cNvSpPr txBox="1"/>
          <p:nvPr/>
        </p:nvSpPr>
        <p:spPr>
          <a:xfrm>
            <a:off x="4618388" y="1195285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Each review was analysed using a machine learning-based sentiment classifier.</a:t>
            </a:r>
            <a:endParaRPr sz="700" dirty="0"/>
          </a:p>
        </p:txBody>
      </p:sp>
      <p:sp>
        <p:nvSpPr>
          <p:cNvPr id="207" name="Google Shape;207;p17">
            <a:extLst>
              <a:ext uri="{FF2B5EF4-FFF2-40B4-BE49-F238E27FC236}">
                <a16:creationId xmlns:a16="http://schemas.microsoft.com/office/drawing/2014/main" id="{7DB2FA37-C830-741F-4D63-3680A3B023D5}"/>
              </a:ext>
            </a:extLst>
          </p:cNvPr>
          <p:cNvSpPr txBox="1"/>
          <p:nvPr/>
        </p:nvSpPr>
        <p:spPr>
          <a:xfrm>
            <a:off x="4049647" y="859301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01.</a:t>
            </a:r>
            <a:endParaRPr sz="700"/>
          </a:p>
        </p:txBody>
      </p:sp>
      <p:sp>
        <p:nvSpPr>
          <p:cNvPr id="208" name="Google Shape;208;p17">
            <a:extLst>
              <a:ext uri="{FF2B5EF4-FFF2-40B4-BE49-F238E27FC236}">
                <a16:creationId xmlns:a16="http://schemas.microsoft.com/office/drawing/2014/main" id="{517156C7-E353-9811-2228-9923900BF061}"/>
              </a:ext>
            </a:extLst>
          </p:cNvPr>
          <p:cNvSpPr txBox="1"/>
          <p:nvPr/>
        </p:nvSpPr>
        <p:spPr>
          <a:xfrm>
            <a:off x="4618388" y="2186926"/>
            <a:ext cx="2193538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Exploratory Analysis</a:t>
            </a:r>
            <a:endParaRPr sz="700" dirty="0"/>
          </a:p>
        </p:txBody>
      </p:sp>
      <p:sp>
        <p:nvSpPr>
          <p:cNvPr id="209" name="Google Shape;209;p17">
            <a:extLst>
              <a:ext uri="{FF2B5EF4-FFF2-40B4-BE49-F238E27FC236}">
                <a16:creationId xmlns:a16="http://schemas.microsoft.com/office/drawing/2014/main" id="{290B1B9C-A8C5-876B-9B30-8F0D9A69878C}"/>
              </a:ext>
            </a:extLst>
          </p:cNvPr>
          <p:cNvSpPr txBox="1"/>
          <p:nvPr/>
        </p:nvSpPr>
        <p:spPr>
          <a:xfrm>
            <a:off x="4618388" y="2598434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We examined how rev</a:t>
            </a:r>
            <a:r>
              <a:rPr lang="en-US" sz="900" dirty="0" err="1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ie</a:t>
            </a: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 tone (positive, neutral, negative) aligns with product rating.</a:t>
            </a:r>
            <a:endParaRPr sz="700" dirty="0"/>
          </a:p>
        </p:txBody>
      </p:sp>
      <p:sp>
        <p:nvSpPr>
          <p:cNvPr id="210" name="Google Shape;210;p17">
            <a:extLst>
              <a:ext uri="{FF2B5EF4-FFF2-40B4-BE49-F238E27FC236}">
                <a16:creationId xmlns:a16="http://schemas.microsoft.com/office/drawing/2014/main" id="{63D64E04-B09D-E0DB-4BCD-F40325F7E963}"/>
              </a:ext>
            </a:extLst>
          </p:cNvPr>
          <p:cNvSpPr txBox="1"/>
          <p:nvPr/>
        </p:nvSpPr>
        <p:spPr>
          <a:xfrm>
            <a:off x="4049647" y="2262451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02.</a:t>
            </a:r>
            <a:endParaRPr sz="700"/>
          </a:p>
        </p:txBody>
      </p:sp>
      <p:sp>
        <p:nvSpPr>
          <p:cNvPr id="211" name="Google Shape;211;p17">
            <a:extLst>
              <a:ext uri="{FF2B5EF4-FFF2-40B4-BE49-F238E27FC236}">
                <a16:creationId xmlns:a16="http://schemas.microsoft.com/office/drawing/2014/main" id="{83008FF8-5746-C8B7-24A3-C4B586FF87C1}"/>
              </a:ext>
            </a:extLst>
          </p:cNvPr>
          <p:cNvSpPr txBox="1"/>
          <p:nvPr/>
        </p:nvSpPr>
        <p:spPr>
          <a:xfrm>
            <a:off x="4618388" y="3590075"/>
            <a:ext cx="2193536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2B3D1B"/>
                </a:solidFill>
                <a:latin typeface="Josefin Sans Light"/>
                <a:sym typeface="Josefin Sans Light"/>
              </a:rPr>
              <a:t>Mismatch Detection</a:t>
            </a:r>
            <a:endParaRPr sz="700" dirty="0"/>
          </a:p>
        </p:txBody>
      </p:sp>
      <p:sp>
        <p:nvSpPr>
          <p:cNvPr id="212" name="Google Shape;212;p17">
            <a:extLst>
              <a:ext uri="{FF2B5EF4-FFF2-40B4-BE49-F238E27FC236}">
                <a16:creationId xmlns:a16="http://schemas.microsoft.com/office/drawing/2014/main" id="{0EB71F64-B1B0-0A69-437E-A8E61694AA20}"/>
              </a:ext>
            </a:extLst>
          </p:cNvPr>
          <p:cNvSpPr txBox="1"/>
          <p:nvPr/>
        </p:nvSpPr>
        <p:spPr>
          <a:xfrm>
            <a:off x="4618388" y="4001583"/>
            <a:ext cx="3346734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We flagged reviews where the </a:t>
            </a:r>
            <a:r>
              <a:rPr lang="en" sz="900" b="1" dirty="0">
                <a:solidFill>
                  <a:srgbClr val="2B3D1B"/>
                </a:solidFill>
                <a:latin typeface="Poppins"/>
                <a:cs typeface="Poppins"/>
                <a:sym typeface="Poppins"/>
              </a:rPr>
              <a:t>written feedback did not match the star rating.</a:t>
            </a:r>
            <a:endParaRPr sz="700" dirty="0"/>
          </a:p>
        </p:txBody>
      </p:sp>
      <p:sp>
        <p:nvSpPr>
          <p:cNvPr id="213" name="Google Shape;213;p17">
            <a:extLst>
              <a:ext uri="{FF2B5EF4-FFF2-40B4-BE49-F238E27FC236}">
                <a16:creationId xmlns:a16="http://schemas.microsoft.com/office/drawing/2014/main" id="{6AD7E261-1D01-8696-020E-8073C30BDBC1}"/>
              </a:ext>
            </a:extLst>
          </p:cNvPr>
          <p:cNvSpPr txBox="1"/>
          <p:nvPr/>
        </p:nvSpPr>
        <p:spPr>
          <a:xfrm>
            <a:off x="4049647" y="3665600"/>
            <a:ext cx="333750" cy="22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i="0" u="none" strike="noStrike" cap="none">
                <a:solidFill>
                  <a:srgbClr val="2B3D1B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sz="700"/>
          </a:p>
        </p:txBody>
      </p:sp>
      <p:cxnSp>
        <p:nvCxnSpPr>
          <p:cNvPr id="214" name="Google Shape;214;p17">
            <a:extLst>
              <a:ext uri="{FF2B5EF4-FFF2-40B4-BE49-F238E27FC236}">
                <a16:creationId xmlns:a16="http://schemas.microsoft.com/office/drawing/2014/main" id="{565D5A03-A00F-DAB2-8129-6FDD4AEFC25E}"/>
              </a:ext>
            </a:extLst>
          </p:cNvPr>
          <p:cNvCxnSpPr/>
          <p:nvPr/>
        </p:nvCxnSpPr>
        <p:spPr>
          <a:xfrm>
            <a:off x="4407209" y="821877"/>
            <a:ext cx="0" cy="4429733"/>
          </a:xfrm>
          <a:prstGeom prst="straightConnector1">
            <a:avLst/>
          </a:prstGeom>
          <a:noFill/>
          <a:ln w="19050" cap="flat" cmpd="sng">
            <a:solidFill>
              <a:srgbClr val="2B3D1B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68473366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D1B"/>
        </a:solidFill>
        <a:effectLst/>
      </p:bgPr>
    </p:bg>
    <p:spTree>
      <p:nvGrpSpPr>
        <p:cNvPr id="1" name="Shape 218">
          <a:extLst>
            <a:ext uri="{FF2B5EF4-FFF2-40B4-BE49-F238E27FC236}">
              <a16:creationId xmlns:a16="http://schemas.microsoft.com/office/drawing/2014/main" id="{B530E55C-9664-9842-D503-13B9E38F1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8">
            <a:extLst>
              <a:ext uri="{FF2B5EF4-FFF2-40B4-BE49-F238E27FC236}">
                <a16:creationId xmlns:a16="http://schemas.microsoft.com/office/drawing/2014/main" id="{B92A2289-A07E-50E6-509B-1FD2F8B08AB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61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8">
            <a:extLst>
              <a:ext uri="{FF2B5EF4-FFF2-40B4-BE49-F238E27FC236}">
                <a16:creationId xmlns:a16="http://schemas.microsoft.com/office/drawing/2014/main" id="{9BA2AE13-999F-11FB-62AC-96B6C2116AEA}"/>
              </a:ext>
            </a:extLst>
          </p:cNvPr>
          <p:cNvSpPr txBox="1"/>
          <p:nvPr/>
        </p:nvSpPr>
        <p:spPr>
          <a:xfrm>
            <a:off x="991667" y="3093559"/>
            <a:ext cx="3016603" cy="81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3800" dirty="0">
                <a:solidFill>
                  <a:srgbClr val="FFFFFF"/>
                </a:solidFill>
                <a:latin typeface="Josefin Sans Light"/>
                <a:sym typeface="Josefin Sans Light"/>
              </a:rPr>
              <a:t>Key Findings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21" name="Google Shape;221;p18">
            <a:extLst>
              <a:ext uri="{FF2B5EF4-FFF2-40B4-BE49-F238E27FC236}">
                <a16:creationId xmlns:a16="http://schemas.microsoft.com/office/drawing/2014/main" id="{AE88820E-4AD4-5CEC-D89B-51281B716602}"/>
              </a:ext>
            </a:extLst>
          </p:cNvPr>
          <p:cNvGrpSpPr/>
          <p:nvPr/>
        </p:nvGrpSpPr>
        <p:grpSpPr>
          <a:xfrm>
            <a:off x="8629650" y="-72330"/>
            <a:ext cx="514350" cy="5215830"/>
            <a:chOff x="0" y="-38100"/>
            <a:chExt cx="270933" cy="2747433"/>
          </a:xfrm>
        </p:grpSpPr>
        <p:sp>
          <p:nvSpPr>
            <p:cNvPr id="222" name="Google Shape;222;p18">
              <a:extLst>
                <a:ext uri="{FF2B5EF4-FFF2-40B4-BE49-F238E27FC236}">
                  <a16:creationId xmlns:a16="http://schemas.microsoft.com/office/drawing/2014/main" id="{0A3E4542-A87F-9F9F-6B14-FB8D82FFA81C}"/>
                </a:ext>
              </a:extLst>
            </p:cNvPr>
            <p:cNvSpPr/>
            <p:nvPr/>
          </p:nvSpPr>
          <p:spPr>
            <a:xfrm>
              <a:off x="0" y="0"/>
              <a:ext cx="270933" cy="2709333"/>
            </a:xfrm>
            <a:custGeom>
              <a:avLst/>
              <a:gdLst/>
              <a:ahLst/>
              <a:cxnLst/>
              <a:rect l="l" t="t" r="r" b="b"/>
              <a:pathLst>
                <a:path w="270933" h="27093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3D1B"/>
            </a:solidFill>
            <a:ln>
              <a:noFill/>
            </a:ln>
          </p:spPr>
        </p:sp>
        <p:sp>
          <p:nvSpPr>
            <p:cNvPr id="223" name="Google Shape;223;p18">
              <a:extLst>
                <a:ext uri="{FF2B5EF4-FFF2-40B4-BE49-F238E27FC236}">
                  <a16:creationId xmlns:a16="http://schemas.microsoft.com/office/drawing/2014/main" id="{FAD2913D-DB1F-20D9-0D85-3972F6351760}"/>
                </a:ext>
              </a:extLst>
            </p:cNvPr>
            <p:cNvSpPr txBox="1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900" b="0" i="0" u="none" strike="noStrike" kern="0" cap="none" spc="0" normalizeH="0" baseline="0" noProof="0">
                <a:ln>
                  <a:noFill/>
                </a:ln>
                <a:solidFill>
                  <a:srgbClr val="2B3D1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18">
            <a:extLst>
              <a:ext uri="{FF2B5EF4-FFF2-40B4-BE49-F238E27FC236}">
                <a16:creationId xmlns:a16="http://schemas.microsoft.com/office/drawing/2014/main" id="{B1F78D39-DCED-EF11-7129-472347EF7841}"/>
              </a:ext>
            </a:extLst>
          </p:cNvPr>
          <p:cNvSpPr txBox="1"/>
          <p:nvPr/>
        </p:nvSpPr>
        <p:spPr>
          <a:xfrm rot="-5400000">
            <a:off x="8522455" y="1777837"/>
            <a:ext cx="704926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Your Company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5" name="Google Shape;225;p18">
            <a:extLst>
              <a:ext uri="{FF2B5EF4-FFF2-40B4-BE49-F238E27FC236}">
                <a16:creationId xmlns:a16="http://schemas.microsoft.com/office/drawing/2014/main" id="{FD84EE34-F808-F79A-18C0-4EFA2937659E}"/>
              </a:ext>
            </a:extLst>
          </p:cNvPr>
          <p:cNvSpPr txBox="1"/>
          <p:nvPr/>
        </p:nvSpPr>
        <p:spPr>
          <a:xfrm rot="-5400000">
            <a:off x="8601687" y="578667"/>
            <a:ext cx="546464" cy="14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800" b="0" i="0" u="none" strike="noStrike" kern="0" cap="none" spc="0" normalizeH="0" baseline="0" noProof="0">
                <a:ln>
                  <a:noFill/>
                </a:ln>
                <a:solidFill>
                  <a:srgbClr val="D2D8D6"/>
                </a:solidFill>
                <a:effectLst/>
                <a:uLnTx/>
                <a:uFillTx/>
                <a:latin typeface="Josefin Sans Light"/>
                <a:ea typeface="Josefin Sans Light"/>
                <a:cs typeface="Josefin Sans Light"/>
                <a:sym typeface="Josefin Sans Light"/>
              </a:rPr>
              <a:t>June 2024</a:t>
            </a:r>
            <a:endParaRPr kumimoji="0" sz="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6" name="Google Shape;226;p18">
            <a:extLst>
              <a:ext uri="{FF2B5EF4-FFF2-40B4-BE49-F238E27FC236}">
                <a16:creationId xmlns:a16="http://schemas.microsoft.com/office/drawing/2014/main" id="{83A1E883-DB68-4E25-C927-1AF4849635AB}"/>
              </a:ext>
            </a:extLst>
          </p:cNvPr>
          <p:cNvCxnSpPr/>
          <p:nvPr/>
        </p:nvCxnSpPr>
        <p:spPr>
          <a:xfrm>
            <a:off x="8891588" y="1081968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18">
            <a:extLst>
              <a:ext uri="{FF2B5EF4-FFF2-40B4-BE49-F238E27FC236}">
                <a16:creationId xmlns:a16="http://schemas.microsoft.com/office/drawing/2014/main" id="{DF2D4604-CA72-4679-E0F0-63D912D3E008}"/>
              </a:ext>
            </a:extLst>
          </p:cNvPr>
          <p:cNvCxnSpPr/>
          <p:nvPr/>
        </p:nvCxnSpPr>
        <p:spPr>
          <a:xfrm>
            <a:off x="8891588" y="0"/>
            <a:ext cx="0" cy="299908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18">
            <a:extLst>
              <a:ext uri="{FF2B5EF4-FFF2-40B4-BE49-F238E27FC236}">
                <a16:creationId xmlns:a16="http://schemas.microsoft.com/office/drawing/2014/main" id="{2093F53F-2964-8C72-A914-7D2E5BC42638}"/>
              </a:ext>
            </a:extLst>
          </p:cNvPr>
          <p:cNvSpPr txBox="1"/>
          <p:nvPr/>
        </p:nvSpPr>
        <p:spPr>
          <a:xfrm>
            <a:off x="462690" y="2809147"/>
            <a:ext cx="333750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Josefin Sans SemiBold"/>
                <a:ea typeface="Josefin Sans SemiBold"/>
                <a:cs typeface="Josefin Sans SemiBold"/>
                <a:sym typeface="Josefin Sans SemiBold"/>
              </a:rPr>
              <a:t>03.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29" name="Google Shape;229;p18">
            <a:extLst>
              <a:ext uri="{FF2B5EF4-FFF2-40B4-BE49-F238E27FC236}">
                <a16:creationId xmlns:a16="http://schemas.microsoft.com/office/drawing/2014/main" id="{C0ED0C14-2071-AB48-4E51-71609D49D08A}"/>
              </a:ext>
            </a:extLst>
          </p:cNvPr>
          <p:cNvCxnSpPr/>
          <p:nvPr/>
        </p:nvCxnSpPr>
        <p:spPr>
          <a:xfrm>
            <a:off x="801202" y="2837722"/>
            <a:ext cx="0" cy="2737737"/>
          </a:xfrm>
          <a:prstGeom prst="straightConnector1">
            <a:avLst/>
          </a:prstGeom>
          <a:noFill/>
          <a:ln w="19050" cap="flat" cmpd="sng">
            <a:solidFill>
              <a:srgbClr val="D2D8D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8880623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2B3D1B"/>
      </a:dk1>
      <a:lt1>
        <a:srgbClr val="D8DDDB"/>
      </a:lt1>
      <a:dk2>
        <a:srgbClr val="2B3D1B"/>
      </a:dk2>
      <a:lt2>
        <a:srgbClr val="D8DDDB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713</Words>
  <Application>Microsoft Office PowerPoint</Application>
  <PresentationFormat>On-screen Show (16:9)</PresentationFormat>
  <Paragraphs>120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Arial</vt:lpstr>
      <vt:lpstr>Josefin Sans SemiBold</vt:lpstr>
      <vt:lpstr>Josefin Sans Light</vt:lpstr>
      <vt:lpstr>Poppins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PC</dc:creator>
  <cp:lastModifiedBy>veesandra30@gmail.com</cp:lastModifiedBy>
  <cp:revision>4</cp:revision>
  <dcterms:modified xsi:type="dcterms:W3CDTF">2025-07-08T13:41:32Z</dcterms:modified>
</cp:coreProperties>
</file>